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937" r:id="rId2"/>
    <p:sldId id="995" r:id="rId3"/>
    <p:sldId id="998" r:id="rId4"/>
    <p:sldId id="999" r:id="rId5"/>
    <p:sldId id="1026" r:id="rId6"/>
    <p:sldId id="1001" r:id="rId7"/>
    <p:sldId id="1002" r:id="rId8"/>
    <p:sldId id="945" r:id="rId9"/>
    <p:sldId id="946" r:id="rId10"/>
    <p:sldId id="941" r:id="rId11"/>
    <p:sldId id="943" r:id="rId12"/>
    <p:sldId id="1004" r:id="rId13"/>
    <p:sldId id="1005" r:id="rId14"/>
    <p:sldId id="1006" r:id="rId15"/>
    <p:sldId id="1007" r:id="rId16"/>
    <p:sldId id="1009" r:id="rId17"/>
    <p:sldId id="1010" r:id="rId18"/>
    <p:sldId id="1020" r:id="rId19"/>
    <p:sldId id="1011" r:id="rId20"/>
    <p:sldId id="1028" r:id="rId21"/>
    <p:sldId id="1027" r:id="rId22"/>
    <p:sldId id="1030" r:id="rId23"/>
    <p:sldId id="1031" r:id="rId24"/>
    <p:sldId id="1032" r:id="rId25"/>
    <p:sldId id="977" r:id="rId26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Black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Black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Black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Black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E9CB"/>
    <a:srgbClr val="FFC981"/>
    <a:srgbClr val="BEB198"/>
    <a:srgbClr val="FFCC66"/>
    <a:srgbClr val="FFFF66"/>
    <a:srgbClr val="D10601"/>
    <a:srgbClr val="104DD1"/>
    <a:srgbClr val="CD2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 horzBarState="maximized">
    <p:restoredLeft sz="20039" autoAdjust="0"/>
    <p:restoredTop sz="68288" autoAdjust="0"/>
  </p:normalViewPr>
  <p:slideViewPr>
    <p:cSldViewPr>
      <p:cViewPr>
        <p:scale>
          <a:sx n="100" d="100"/>
          <a:sy n="100" d="100"/>
        </p:scale>
        <p:origin x="-2120" y="-1120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36"/>
    </p:cViewPr>
  </p:sorterViewPr>
  <p:notesViewPr>
    <p:cSldViewPr>
      <p:cViewPr varScale="1">
        <p:scale>
          <a:sx n="55" d="100"/>
          <a:sy n="55" d="100"/>
        </p:scale>
        <p:origin x="-17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C2AF2524-200B-624B-AF61-4DC20A9DDE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22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fld id="{52E2D3DA-1F8A-1F4B-A79C-5A9F08C6DA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10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A35A1-4154-AB4A-9EE1-C077A42FAD0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6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51C71-FB68-1D48-BC36-B4880A43A3D6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174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8CF0-EED3-F04C-B859-EA9C7ACD743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37D41-8006-C749-AC42-64D5C9564E6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30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33E33-74B8-4646-88B7-8FF769564D1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308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81000" y="381000"/>
            <a:ext cx="8389938" cy="5640388"/>
            <a:chOff x="238" y="1056"/>
            <a:chExt cx="5285" cy="2785"/>
          </a:xfrm>
        </p:grpSpPr>
        <p:grpSp>
          <p:nvGrpSpPr>
            <p:cNvPr id="4403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44036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037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0 w 5273"/>
                  <a:gd name="T3" fmla="*/ 0 h 1393"/>
                  <a:gd name="T4" fmla="*/ 0 w 5273"/>
                  <a:gd name="T5" fmla="*/ 1392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38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5272 w 5273"/>
                  <a:gd name="T3" fmla="*/ 1392 h 1393"/>
                  <a:gd name="T4" fmla="*/ 0 w 5273"/>
                  <a:gd name="T5" fmla="*/ 1392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4039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44040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0 w 5281"/>
                  <a:gd name="T3" fmla="*/ 0 h 97"/>
                  <a:gd name="T4" fmla="*/ 0 w 5281"/>
                  <a:gd name="T5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5280 w 5281"/>
                  <a:gd name="T3" fmla="*/ 96 h 97"/>
                  <a:gd name="T4" fmla="*/ 0 w 5281"/>
                  <a:gd name="T5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4043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44044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045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96 w 97"/>
                  <a:gd name="T3" fmla="*/ 1103 h 1104"/>
                  <a:gd name="T4" fmla="*/ 96 w 97"/>
                  <a:gd name="T5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6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0 w 97"/>
                  <a:gd name="T3" fmla="*/ 0 h 1104"/>
                  <a:gd name="T4" fmla="*/ 96 w 97"/>
                  <a:gd name="T5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533400"/>
            <a:ext cx="7772400" cy="2514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2209800"/>
          </a:xfrm>
        </p:spPr>
        <p:txBody>
          <a:bodyPr anchor="ctr"/>
          <a:lstStyle>
            <a:lvl1pPr marL="0" indent="0" algn="ctr">
              <a:buFont typeface="Monotype Sort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04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405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fld id="{15FBF7A2-739F-1942-AE04-9690D05F2D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2FA3B-E4D7-BB4B-B741-33A2A225B1DD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8388131"/>
      </p:ext>
    </p:extLst>
  </p:cSld>
  <p:clrMapOvr>
    <a:masterClrMapping/>
  </p:clrMapOvr>
  <p:transition xmlns:p14="http://schemas.microsoft.com/office/powerpoint/2010/main"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1CAB3-E5CB-E549-A1F7-2F1929EFF08A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0047537"/>
      </p:ext>
    </p:extLst>
  </p:cSld>
  <p:clrMapOvr>
    <a:masterClrMapping/>
  </p:clrMapOvr>
  <p:transition xmlns:p14="http://schemas.microsoft.com/office/powerpoint/2010/main"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62111-FBB5-6F47-9390-81DF1C26159B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9843128"/>
      </p:ext>
    </p:extLst>
  </p:cSld>
  <p:clrMapOvr>
    <a:masterClrMapping/>
  </p:clrMapOvr>
  <p:transition xmlns:p14="http://schemas.microsoft.com/office/powerpoint/2010/main"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3EC1E-61C8-7C41-8F3D-FB54F0E134D2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447920"/>
      </p:ext>
    </p:extLst>
  </p:cSld>
  <p:clrMapOvr>
    <a:masterClrMapping/>
  </p:clrMapOvr>
  <p:transition xmlns:p14="http://schemas.microsoft.com/office/powerpoint/2010/main"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19E01-2766-CD4D-B025-EF422CFD8FFC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088380"/>
      </p:ext>
    </p:extLst>
  </p:cSld>
  <p:clrMapOvr>
    <a:masterClrMapping/>
  </p:clrMapOvr>
  <p:transition xmlns:p14="http://schemas.microsoft.com/office/powerpoint/2010/main"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7680C-4665-9F4D-B57C-098D56124BC2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187448"/>
      </p:ext>
    </p:extLst>
  </p:cSld>
  <p:clrMapOvr>
    <a:masterClrMapping/>
  </p:clrMapOvr>
  <p:transition xmlns:p14="http://schemas.microsoft.com/office/powerpoint/2010/main"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E1ABF-721D-EC4C-84E0-6629E5958BCF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744727"/>
      </p:ext>
    </p:extLst>
  </p:cSld>
  <p:clrMapOvr>
    <a:masterClrMapping/>
  </p:clrMapOvr>
  <p:transition xmlns:p14="http://schemas.microsoft.com/office/powerpoint/2010/main"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1867-5CFF-9A4E-879B-C51BE8B2CCBB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007957"/>
      </p:ext>
    </p:extLst>
  </p:cSld>
  <p:clrMapOvr>
    <a:masterClrMapping/>
  </p:clrMapOvr>
  <p:transition xmlns:p14="http://schemas.microsoft.com/office/powerpoint/2010/main"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C56B8-37ED-E34D-9F36-2FDE64F05EE8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5421929"/>
      </p:ext>
    </p:extLst>
  </p:cSld>
  <p:clrMapOvr>
    <a:masterClrMapping/>
  </p:clrMapOvr>
  <p:transition xmlns:p14="http://schemas.microsoft.com/office/powerpoint/2010/main"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82317-0B76-A040-B722-587546C04421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702516"/>
      </p:ext>
    </p:extLst>
  </p:cSld>
  <p:clrMapOvr>
    <a:masterClrMapping/>
  </p:clrMapOvr>
  <p:transition xmlns:p14="http://schemas.microsoft.com/office/powerpoint/2010/main"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43011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43012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solidFill>
                <a:srgbClr val="F9FED6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013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>
                  <a:gd name="T0" fmla="*/ 5268 w 5269"/>
                  <a:gd name="T1" fmla="*/ 0 h 2977"/>
                  <a:gd name="T2" fmla="*/ 0 w 5269"/>
                  <a:gd name="T3" fmla="*/ 0 h 2977"/>
                  <a:gd name="T4" fmla="*/ 0 w 5269"/>
                  <a:gd name="T5" fmla="*/ 2976 h 2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solidFill>
                <a:srgbClr val="F9FED6"/>
              </a:solidFill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14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>
                  <a:gd name="T0" fmla="*/ 5268 w 5269"/>
                  <a:gd name="T1" fmla="*/ 0 h 2977"/>
                  <a:gd name="T2" fmla="*/ 5268 w 5269"/>
                  <a:gd name="T3" fmla="*/ 2976 h 2977"/>
                  <a:gd name="T4" fmla="*/ 0 w 5269"/>
                  <a:gd name="T5" fmla="*/ 2976 h 2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solidFill>
                <a:srgbClr val="F9FED6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3015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>
            <p:nvSpPr>
              <p:cNvPr id="43016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solidFill>
                <a:srgbClr val="F9FE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017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>
                  <a:gd name="T0" fmla="*/ 0 w 97"/>
                  <a:gd name="T1" fmla="*/ 2784 h 2785"/>
                  <a:gd name="T2" fmla="*/ 96 w 97"/>
                  <a:gd name="T3" fmla="*/ 2784 h 2785"/>
                  <a:gd name="T4" fmla="*/ 96 w 97"/>
                  <a:gd name="T5" fmla="*/ 0 h 2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F9FED6"/>
              </a:solidFill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>
                  <a:gd name="T0" fmla="*/ 0 w 97"/>
                  <a:gd name="T1" fmla="*/ 2784 h 2785"/>
                  <a:gd name="T2" fmla="*/ 0 w 97"/>
                  <a:gd name="T3" fmla="*/ 0 h 2785"/>
                  <a:gd name="T4" fmla="*/ 96 w 97"/>
                  <a:gd name="T5" fmla="*/ 0 h 2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F9FED6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43020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solidFill>
                <a:srgbClr val="F9FED6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>
                  <a:gd name="T0" fmla="*/ 192 w 193"/>
                  <a:gd name="T1" fmla="*/ 0 h 721"/>
                  <a:gd name="T2" fmla="*/ 0 w 193"/>
                  <a:gd name="T3" fmla="*/ 0 h 721"/>
                  <a:gd name="T4" fmla="*/ 0 w 193"/>
                  <a:gd name="T5" fmla="*/ 72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solidFill>
                <a:srgbClr val="F9FED6"/>
              </a:solidFill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>
                  <a:gd name="T0" fmla="*/ 192 w 193"/>
                  <a:gd name="T1" fmla="*/ 0 h 721"/>
                  <a:gd name="T2" fmla="*/ 192 w 193"/>
                  <a:gd name="T3" fmla="*/ 720 h 721"/>
                  <a:gd name="T4" fmla="*/ 0 w 193"/>
                  <a:gd name="T5" fmla="*/ 72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solidFill>
                <a:srgbClr val="F9FED6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302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2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302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302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677B155-2E8C-9143-B933-6DFFA5822170}" type="slidenum">
              <a:rPr lang="en-US"/>
              <a:pPr/>
              <a:t>‹#›</a:t>
            </a:fld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 spd="med">
    <p:pull dir="u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9966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 Narrow Special G2" charset="0"/>
        <a:buChar char="v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75CD354-3BEF-F945-BD8E-FC001354108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67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25146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104DD1"/>
                </a:solidFill>
                <a:latin typeface="Arial Black" charset="0"/>
                <a:cs typeface="Times" charset="0"/>
              </a:rPr>
              <a:t>Ventilation, Air Filtration, and COVID-19</a:t>
            </a:r>
            <a:br>
              <a:rPr lang="en-US" sz="2800" b="1" dirty="0" smtClean="0">
                <a:solidFill>
                  <a:srgbClr val="104DD1"/>
                </a:solidFill>
                <a:latin typeface="Arial Black" charset="0"/>
                <a:cs typeface="Times" charset="0"/>
              </a:rPr>
            </a:br>
            <a:r>
              <a:rPr lang="en-US" sz="2800" b="1" dirty="0" smtClean="0">
                <a:solidFill>
                  <a:srgbClr val="104DD1"/>
                </a:solidFill>
                <a:latin typeface="Arial Black" charset="0"/>
                <a:cs typeface="Times" charset="0"/>
              </a:rPr>
              <a:t>“Avoiding the Snake </a:t>
            </a:r>
            <a:r>
              <a:rPr lang="en-US" sz="2800" b="1" dirty="0">
                <a:solidFill>
                  <a:srgbClr val="104DD1"/>
                </a:solidFill>
                <a:latin typeface="Arial Black" charset="0"/>
                <a:cs typeface="Times" charset="0"/>
              </a:rPr>
              <a:t>O</a:t>
            </a:r>
            <a:r>
              <a:rPr lang="en-US" sz="2800" b="1" dirty="0" smtClean="0">
                <a:solidFill>
                  <a:srgbClr val="104DD1"/>
                </a:solidFill>
                <a:latin typeface="Arial Black" charset="0"/>
                <a:cs typeface="Times" charset="0"/>
              </a:rPr>
              <a:t>il </a:t>
            </a:r>
            <a:r>
              <a:rPr lang="en-US" sz="2800" b="1" dirty="0">
                <a:solidFill>
                  <a:srgbClr val="104DD1"/>
                </a:solidFill>
                <a:latin typeface="Arial Black" charset="0"/>
                <a:cs typeface="Times" charset="0"/>
              </a:rPr>
              <a:t>S</a:t>
            </a:r>
            <a:r>
              <a:rPr lang="en-US" sz="2800" b="1" dirty="0" smtClean="0">
                <a:solidFill>
                  <a:srgbClr val="104DD1"/>
                </a:solidFill>
                <a:latin typeface="Arial Black" charset="0"/>
                <a:cs typeface="Times" charset="0"/>
              </a:rPr>
              <a:t>alesman” </a:t>
            </a:r>
            <a:r>
              <a:rPr lang="en-US" sz="2800" b="1" dirty="0">
                <a:solidFill>
                  <a:srgbClr val="FF0000"/>
                </a:solidFill>
                <a:latin typeface="Arial Black" charset="0"/>
                <a:cs typeface="Times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Arial Black" charset="0"/>
                <a:cs typeface="Times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 Black" charset="0"/>
                <a:cs typeface="Times" charset="0"/>
              </a:rPr>
              <a:t>OCFMA Presentation</a:t>
            </a:r>
            <a:br>
              <a:rPr lang="en-US" sz="2800" b="1" dirty="0" smtClean="0">
                <a:solidFill>
                  <a:srgbClr val="FF0000"/>
                </a:solidFill>
                <a:latin typeface="Arial Black" charset="0"/>
                <a:cs typeface="Times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charset="0"/>
              </a:rPr>
              <a:t>June 3, 2021</a:t>
            </a:r>
            <a:endParaRPr lang="en-US" sz="2000" dirty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1167363" name="Rectangle 3"/>
          <p:cNvSpPr>
            <a:spLocks noChangeArrowheads="1"/>
          </p:cNvSpPr>
          <p:nvPr/>
        </p:nvSpPr>
        <p:spPr bwMode="auto">
          <a:xfrm>
            <a:off x="838200" y="3429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endParaRPr lang="en-US" sz="4800" b="0" dirty="0">
              <a:solidFill>
                <a:srgbClr val="CC66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6736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CC6600"/>
                </a:solidFill>
                <a:latin typeface="Arial Black" charset="0"/>
              </a:rPr>
              <a:t>Francis (Bud) J. Offermann PE CIH</a:t>
            </a:r>
          </a:p>
          <a:p>
            <a:r>
              <a:rPr lang="en-US" sz="1600" dirty="0">
                <a:solidFill>
                  <a:srgbClr val="CC6600"/>
                </a:solidFill>
                <a:latin typeface="Arial Black" charset="0"/>
              </a:rPr>
              <a:t>Indoor Environmental Engineering</a:t>
            </a:r>
          </a:p>
          <a:p>
            <a:r>
              <a:rPr lang="en-US" sz="1600" dirty="0">
                <a:solidFill>
                  <a:srgbClr val="CC6600"/>
                </a:solidFill>
                <a:latin typeface="Arial Black" charset="0"/>
              </a:rPr>
              <a:t>San Francisco, CA</a:t>
            </a:r>
          </a:p>
          <a:p>
            <a:r>
              <a:rPr lang="en-US" sz="1600" dirty="0">
                <a:solidFill>
                  <a:srgbClr val="CC6600"/>
                </a:solidFill>
                <a:latin typeface="Arial Black" charset="0"/>
              </a:rPr>
              <a:t>(415)-567-7700 </a:t>
            </a:r>
          </a:p>
          <a:p>
            <a:r>
              <a:rPr lang="en-US" sz="1600" dirty="0">
                <a:solidFill>
                  <a:srgbClr val="CC6600"/>
                </a:solidFill>
                <a:latin typeface="Arial Black" charset="0"/>
              </a:rPr>
              <a:t>www.IEE-SF.com</a:t>
            </a:r>
          </a:p>
          <a:p>
            <a:r>
              <a:rPr lang="en-US" sz="1600" dirty="0">
                <a:solidFill>
                  <a:srgbClr val="CC6600"/>
                </a:solidFill>
                <a:latin typeface="Arial Black" charset="0"/>
              </a:rPr>
              <a:t>Offermann@IEE-SF.com</a:t>
            </a:r>
            <a:endParaRPr lang="en-US" sz="1800" dirty="0">
              <a:solidFill>
                <a:srgbClr val="CC6600"/>
              </a:solidFill>
              <a:latin typeface="Arial Black" charset="0"/>
            </a:endParaRPr>
          </a:p>
        </p:txBody>
      </p:sp>
      <p:sp>
        <p:nvSpPr>
          <p:cNvPr id="1167365" name="Rectangle 5"/>
          <p:cNvSpPr>
            <a:spLocks noChangeArrowheads="1"/>
          </p:cNvSpPr>
          <p:nvPr/>
        </p:nvSpPr>
        <p:spPr bwMode="auto">
          <a:xfrm>
            <a:off x="14673263" y="85407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10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Ventilation and TB in 1910</a:t>
            </a:r>
            <a:endParaRPr lang="en-US" sz="3200" b="1" dirty="0">
              <a:latin typeface="Times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34200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47992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11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04900"/>
          </a:xfrm>
        </p:spPr>
        <p:txBody>
          <a:bodyPr/>
          <a:lstStyle/>
          <a:p>
            <a:r>
              <a:rPr lang="en-US" sz="4000" b="1" dirty="0" smtClean="0">
                <a:latin typeface="Times" charset="0"/>
              </a:rPr>
              <a:t>Types of Air Filtration/Cleaning Devices</a:t>
            </a:r>
            <a:endParaRPr lang="en-US" sz="4000" b="1" dirty="0">
              <a:latin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79247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sng" dirty="0" smtClean="0"/>
              <a:t>Mechanical Filters </a:t>
            </a:r>
            <a:r>
              <a:rPr lang="en-US" sz="2000" b="0" dirty="0" smtClean="0"/>
              <a:t>(fibrous media; without or with electrostatic charge)</a:t>
            </a:r>
            <a:endParaRPr lang="en-US" sz="2000" b="0" dirty="0"/>
          </a:p>
          <a:p>
            <a:pPr marL="342900" indent="-342900">
              <a:buFontTx/>
              <a:buChar char="-"/>
            </a:pPr>
            <a:r>
              <a:rPr lang="en-US" sz="2000" b="0" dirty="0" smtClean="0"/>
              <a:t>Panel</a:t>
            </a:r>
          </a:p>
          <a:p>
            <a:pPr marL="342900" indent="-342900">
              <a:buFontTx/>
              <a:buChar char="-"/>
            </a:pPr>
            <a:r>
              <a:rPr lang="en-US" sz="2000" b="0" dirty="0" smtClean="0"/>
              <a:t>Extended surface (pleated)</a:t>
            </a:r>
            <a:endParaRPr lang="en-US" sz="2000" b="0" dirty="0"/>
          </a:p>
          <a:p>
            <a:endParaRPr lang="en-US" sz="2000" b="0" dirty="0"/>
          </a:p>
          <a:p>
            <a:r>
              <a:rPr lang="en-US" sz="2000" b="0" u="sng" dirty="0" smtClean="0"/>
              <a:t>Electrostatic Precipitators</a:t>
            </a:r>
          </a:p>
          <a:p>
            <a:endParaRPr lang="en-US" sz="2000" b="0" dirty="0"/>
          </a:p>
          <a:p>
            <a:r>
              <a:rPr lang="en-US" sz="2000" b="0" u="sng" dirty="0" smtClean="0"/>
              <a:t>Ionizers</a:t>
            </a:r>
            <a:endParaRPr lang="en-US" sz="2000" b="0" u="sng" dirty="0"/>
          </a:p>
          <a:p>
            <a:pPr marL="342900" indent="-342900">
              <a:buFontTx/>
              <a:buChar char="-"/>
            </a:pPr>
            <a:r>
              <a:rPr lang="en-US" sz="2000" b="0" dirty="0" smtClean="0"/>
              <a:t>Negative</a:t>
            </a:r>
          </a:p>
          <a:p>
            <a:pPr marL="342900" indent="-342900">
              <a:buFontTx/>
              <a:buChar char="-"/>
            </a:pPr>
            <a:r>
              <a:rPr lang="en-US" sz="2000" b="0" dirty="0" smtClean="0"/>
              <a:t>Bipolar</a:t>
            </a:r>
          </a:p>
          <a:p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u="sng" dirty="0" smtClean="0"/>
              <a:t>UV and Photo-catalytic Oxidization (PCO</a:t>
            </a:r>
            <a:r>
              <a:rPr lang="en-US" sz="2000" b="0" u="sng" dirty="0" smtClean="0"/>
              <a:t>)</a:t>
            </a:r>
          </a:p>
          <a:p>
            <a:endParaRPr lang="en-US" sz="2000" b="0" u="sng" dirty="0"/>
          </a:p>
          <a:p>
            <a:endParaRPr lang="en-US" sz="2000" b="0" u="sng" dirty="0" smtClean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722829033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12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04900"/>
          </a:xfrm>
        </p:spPr>
        <p:txBody>
          <a:bodyPr/>
          <a:lstStyle/>
          <a:p>
            <a:r>
              <a:rPr lang="en-US" sz="4000" b="1" dirty="0" smtClean="0">
                <a:latin typeface="Times" charset="0"/>
              </a:rPr>
              <a:t>Mechanical Filtration Removal Forces</a:t>
            </a:r>
            <a:endParaRPr lang="en-US" sz="4000" b="1" dirty="0">
              <a:latin typeface="Times" charset="0"/>
            </a:endParaRPr>
          </a:p>
        </p:txBody>
      </p:sp>
      <p:pic>
        <p:nvPicPr>
          <p:cNvPr id="2" name="Picture 1" descr="Filtration Removal Mechanis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867400" cy="46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50987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13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04900"/>
          </a:xfrm>
        </p:spPr>
        <p:txBody>
          <a:bodyPr/>
          <a:lstStyle/>
          <a:p>
            <a:r>
              <a:rPr lang="en-US" sz="4000" b="1" dirty="0" smtClean="0">
                <a:latin typeface="Times" charset="0"/>
              </a:rPr>
              <a:t>Mechanical Filtration Removal – Particle Size</a:t>
            </a:r>
            <a:endParaRPr lang="en-US" sz="4000" b="1" dirty="0">
              <a:latin typeface="Times" charset="0"/>
            </a:endParaRPr>
          </a:p>
        </p:txBody>
      </p:sp>
      <p:pic>
        <p:nvPicPr>
          <p:cNvPr id="5" name="Picture 4" descr="Screen Shot 2021-01-28 at 3.16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39340"/>
            <a:ext cx="6172200" cy="467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12649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14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04900"/>
          </a:xfrm>
        </p:spPr>
        <p:txBody>
          <a:bodyPr/>
          <a:lstStyle/>
          <a:p>
            <a:r>
              <a:rPr lang="en-US" sz="4000" b="1" dirty="0" smtClean="0">
                <a:latin typeface="Times" charset="0"/>
              </a:rPr>
              <a:t>Electrostatic Precipitator Removal – Particle Size</a:t>
            </a:r>
            <a:endParaRPr lang="en-US" sz="4000" b="1" dirty="0">
              <a:latin typeface="Times" charset="0"/>
            </a:endParaRPr>
          </a:p>
        </p:txBody>
      </p:sp>
      <p:pic>
        <p:nvPicPr>
          <p:cNvPr id="2" name="Picture 1" descr="Screen Shot 2021-01-28 at 3.16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05" y="1600200"/>
            <a:ext cx="566409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991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15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04900"/>
          </a:xfrm>
        </p:spPr>
        <p:txBody>
          <a:bodyPr/>
          <a:lstStyle/>
          <a:p>
            <a:r>
              <a:rPr lang="en-US" sz="4000" b="1" dirty="0" smtClean="0">
                <a:latin typeface="Times" charset="0"/>
              </a:rPr>
              <a:t>HVAC Air Filtration and Portable Air Cleaner Performance Testing</a:t>
            </a:r>
            <a:endParaRPr lang="en-US" sz="4000" b="1" dirty="0">
              <a:latin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6400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sng" dirty="0" smtClean="0"/>
              <a:t>HVAC Air Filtration</a:t>
            </a:r>
          </a:p>
          <a:p>
            <a:endParaRPr lang="en-US" sz="2000" b="0" dirty="0"/>
          </a:p>
          <a:p>
            <a:r>
              <a:rPr lang="en-US" sz="2000" b="0" dirty="0" smtClean="0"/>
              <a:t>ASHRAE 52.2 – MERV Rating</a:t>
            </a:r>
          </a:p>
          <a:p>
            <a:r>
              <a:rPr lang="en-US" sz="2000" b="0" dirty="0" smtClean="0"/>
              <a:t>Upstream and downstream measurement of particle concentrations. Ducted single pass test.</a:t>
            </a:r>
          </a:p>
          <a:p>
            <a:endParaRPr lang="en-US" sz="2000" b="0" dirty="0" smtClean="0"/>
          </a:p>
          <a:p>
            <a:r>
              <a:rPr lang="en-US" sz="2000" b="0" u="sng" dirty="0" smtClean="0"/>
              <a:t>Portable Air Cleaners (PACs)</a:t>
            </a:r>
          </a:p>
          <a:p>
            <a:endParaRPr lang="en-US" sz="2000" b="0" dirty="0"/>
          </a:p>
          <a:p>
            <a:r>
              <a:rPr lang="en-US" sz="2000" b="0" dirty="0" smtClean="0"/>
              <a:t>AHAM AC-1 – Clean Air Delivery Rate (CADR)</a:t>
            </a:r>
          </a:p>
          <a:p>
            <a:r>
              <a:rPr lang="en-US" sz="2000" b="0" dirty="0" smtClean="0"/>
              <a:t>Chamber test of particle removal rate with and without PAC.  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159101057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16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" charset="0"/>
              </a:rPr>
              <a:t>Air Filtration /Air Cleaning</a:t>
            </a:r>
            <a:endParaRPr lang="en-US" sz="4000" b="1" dirty="0"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05000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What Works</a:t>
            </a:r>
            <a:endParaRPr lang="is-IS" sz="2000" b="0" u="sng" dirty="0" smtClean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Extended surface (pleated) fibrous air filters with an ASHRAE MERV rating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Portable air cleaners with an AHAM AC-1 Clean Air Delivery Rate (CADR) </a:t>
            </a:r>
            <a:r>
              <a:rPr lang="en-US" sz="2000" dirty="0" smtClean="0"/>
              <a:t>ratings for tobacco smoke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Carbon 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sensors provide real time feedback regarding the delivery of outdoor air per person. Especially useful in classrooms without a mechanical supply of outdoor air (e.g. openable windows).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87261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17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" charset="0"/>
              </a:rPr>
              <a:t>Air Filtration /Air Cleaning</a:t>
            </a:r>
            <a:endParaRPr lang="en-US" sz="4000" b="1" dirty="0"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050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Air </a:t>
            </a:r>
            <a:r>
              <a:rPr lang="en-US" sz="2000" dirty="0"/>
              <a:t>filtration and air cleaning device to be </a:t>
            </a:r>
            <a:r>
              <a:rPr lang="en-US" sz="2800" dirty="0"/>
              <a:t>avoided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Those that do not have an ASHRAE MERV or AHAM AC-1 Clean Air Delivery Rate (CADR) rating.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Do not use air filters or portable air cleaners that utilize electrostatics, ultraviolet light (UV), ozone, or photo-catalytic oxidation (PCO)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Most of these devices do not have test data showing they provide any significant removal of indoor air contaminants, and some may produce harmful chemicals such as formaldehyde and ozone.</a:t>
            </a:r>
          </a:p>
          <a:p>
            <a:endParaRPr lang="en-US" sz="20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17363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18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" charset="0"/>
              </a:rPr>
              <a:t>Air Filtration /Air Cleaning</a:t>
            </a:r>
            <a:endParaRPr lang="en-US" sz="4000" b="1" dirty="0"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05000"/>
            <a:ext cx="784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Recent research on air cleaners utilizing negative ions suggests possible adverse health effects.</a:t>
            </a:r>
          </a:p>
          <a:p>
            <a:endParaRPr lang="en-US" sz="2000" dirty="0"/>
          </a:p>
          <a:p>
            <a:r>
              <a:rPr lang="en-US" sz="2000" dirty="0" smtClean="0"/>
              <a:t>“Negative ions offset cardiorespiratory benefits of 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reduction from residential use of negative ion air purifiers”. 2020. Indoor Air Journal. Wei Liu et. al.</a:t>
            </a:r>
          </a:p>
          <a:p>
            <a:endParaRPr lang="en-US" sz="2000" dirty="0"/>
          </a:p>
          <a:p>
            <a:r>
              <a:rPr lang="en-US" sz="2000" dirty="0" smtClean="0"/>
              <a:t>Observed association between negative ion exposure and increased systemic oxidative stress.</a:t>
            </a:r>
            <a:endParaRPr lang="en-US" sz="2000" dirty="0"/>
          </a:p>
          <a:p>
            <a:endParaRPr lang="en-US" sz="20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98146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19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" charset="0"/>
              </a:rPr>
              <a:t>Avoiding the Snake Oil Salesman </a:t>
            </a:r>
            <a:endParaRPr lang="en-US" sz="4000" b="1" dirty="0">
              <a:latin typeface="Tim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6705600" cy="42543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5943600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The Snake Oil Salesman (Morgan Weistling)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8169644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2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04900"/>
          </a:xfrm>
        </p:spPr>
        <p:txBody>
          <a:bodyPr/>
          <a:lstStyle/>
          <a:p>
            <a:r>
              <a:rPr lang="en-US" sz="3200" b="1" dirty="0" smtClean="0">
                <a:latin typeface="Times" charset="0"/>
              </a:rPr>
              <a:t>Ventilation and Air Filtration and Airborne Transmission of SARS-CoV-2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19050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“The Role of Building Ventilation and Filtration in Reducing Risk of Airborne Transmission in Schools, Illustrated with </a:t>
            </a: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SARS-</a:t>
            </a: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CoV</a:t>
            </a: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2”, September 1, 2020 </a:t>
            </a:r>
          </a:p>
          <a:p>
            <a:endParaRPr lang="en-US" sz="2000" dirty="0" smtClean="0">
              <a:solidFill>
                <a:schemeClr val="tx1"/>
              </a:solidFill>
              <a:latin typeface="Arial Black"/>
              <a:cs typeface="Arial Black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Available at /</a:t>
            </a: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www.cdph.ca.gov/Programs/CCDPHP/DEODC/EHLB/IAQ/Pages/Airborne-Diseases.aspx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endParaRPr lang="en-US" sz="2000" b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591340"/>
            <a:ext cx="1981200" cy="16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68886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20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" charset="0"/>
              </a:rPr>
              <a:t>Government Regulations for Air Filtration and Air Cleaning</a:t>
            </a:r>
            <a:endParaRPr lang="en-US" sz="4000" b="1" dirty="0">
              <a:latin typeface="Time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/>
              <a:t>Federal Trade </a:t>
            </a:r>
            <a:r>
              <a:rPr lang="en-US" sz="2000" b="0" dirty="0" smtClean="0"/>
              <a:t>Commission (FTC) and </a:t>
            </a:r>
          </a:p>
          <a:p>
            <a:r>
              <a:rPr lang="en-US" sz="2000" b="0" dirty="0" smtClean="0"/>
              <a:t>Consumer Safety Product Commission (CPSC)</a:t>
            </a:r>
            <a:endParaRPr lang="en-US" sz="2000" b="0" dirty="0" smtClean="0"/>
          </a:p>
          <a:p>
            <a:endParaRPr lang="en-US" sz="2000" b="0" dirty="0"/>
          </a:p>
          <a:p>
            <a:r>
              <a:rPr lang="en-US" sz="2000" b="0" dirty="0" smtClean="0"/>
              <a:t>WHERE ARE THEY ?</a:t>
            </a:r>
          </a:p>
          <a:p>
            <a:endParaRPr lang="en-US" sz="2000" b="0" dirty="0"/>
          </a:p>
          <a:p>
            <a:r>
              <a:rPr lang="en-US" sz="2000" b="0" dirty="0" smtClean="0"/>
              <a:t>CONSUMERS are being mislead by the “false advertising” that these devices provide absolute protection and encourage users to discontinue use of masks and social distancing indoors. </a:t>
            </a:r>
          </a:p>
          <a:p>
            <a:endParaRPr lang="en-US" sz="2000" b="0" dirty="0"/>
          </a:p>
          <a:p>
            <a:r>
              <a:rPr lang="en-US" sz="2000" b="0" dirty="0" smtClean="0"/>
              <a:t>The false sense of security posed by these advertising claims are putting people’s lives at risk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7600" y="-1625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98961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21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04900"/>
          </a:xfrm>
        </p:spPr>
        <p:txBody>
          <a:bodyPr/>
          <a:lstStyle/>
          <a:p>
            <a:r>
              <a:rPr lang="en-US" sz="3200" b="1" dirty="0" smtClean="0">
                <a:latin typeface="Times" charset="0"/>
              </a:rPr>
              <a:t>Ventilation and Air Filtration and Airborne Transmission of SARS-CoV-2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1676400"/>
            <a:ext cx="792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It is important to recognize that while outdoor air ventilation and air filtration can </a:t>
            </a:r>
            <a:r>
              <a:rPr lang="en-US" sz="2000" b="0" dirty="0" smtClean="0">
                <a:solidFill>
                  <a:schemeClr val="tx1"/>
                </a:solidFill>
                <a:latin typeface="Arial Black"/>
                <a:cs typeface="Arial Black"/>
              </a:rPr>
              <a:t>reduce the 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risk of </a:t>
            </a:r>
            <a:r>
              <a:rPr lang="en-US" sz="2000" b="0" u="sng" dirty="0">
                <a:solidFill>
                  <a:schemeClr val="tx1"/>
                </a:solidFill>
                <a:latin typeface="Arial Black"/>
                <a:cs typeface="Arial Black"/>
              </a:rPr>
              <a:t>far field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 airborne exposures to SARS-CoV-2 (e.g., greater than 6 feet), </a:t>
            </a:r>
            <a:r>
              <a:rPr lang="en-US" sz="2800" b="0" dirty="0" smtClean="0">
                <a:solidFill>
                  <a:schemeClr val="tx1"/>
                </a:solidFill>
                <a:latin typeface="Arial Black"/>
                <a:cs typeface="Arial Black"/>
              </a:rPr>
              <a:t>no amount </a:t>
            </a:r>
            <a:r>
              <a:rPr lang="en-US" sz="2800" b="0" dirty="0">
                <a:solidFill>
                  <a:schemeClr val="tx1"/>
                </a:solidFill>
                <a:latin typeface="Arial Black"/>
                <a:cs typeface="Arial Black"/>
              </a:rPr>
              <a:t>of ventilation or air filtration can reduce risk of close exposure to an </a:t>
            </a:r>
            <a:r>
              <a:rPr lang="en-US" sz="2800" b="0" dirty="0" smtClean="0">
                <a:solidFill>
                  <a:schemeClr val="tx1"/>
                </a:solidFill>
                <a:latin typeface="Arial Black"/>
                <a:cs typeface="Arial Black"/>
              </a:rPr>
              <a:t>infected individual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, only masks </a:t>
            </a:r>
            <a:r>
              <a:rPr lang="en-US" sz="2000" b="0" dirty="0" smtClean="0">
                <a:solidFill>
                  <a:schemeClr val="tx1"/>
                </a:solidFill>
                <a:latin typeface="Arial Black"/>
                <a:cs typeface="Arial Black"/>
              </a:rPr>
              <a:t>and so social 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distancing </a:t>
            </a:r>
            <a:r>
              <a:rPr lang="en-US" sz="2000" b="0" dirty="0" smtClean="0">
                <a:solidFill>
                  <a:schemeClr val="tx1"/>
                </a:solidFill>
                <a:latin typeface="Arial Black"/>
                <a:cs typeface="Arial Black"/>
              </a:rPr>
              <a:t>can reduce this risk.</a:t>
            </a:r>
          </a:p>
          <a:p>
            <a:pPr>
              <a:lnSpc>
                <a:spcPct val="150000"/>
              </a:lnSpc>
            </a:pPr>
            <a:r>
              <a:rPr lang="en-US" sz="2000" baseline="-25000" dirty="0">
                <a:solidFill>
                  <a:schemeClr val="tx1"/>
                </a:solidFill>
                <a:latin typeface="Arial Black"/>
                <a:cs typeface="Arial Black"/>
              </a:rPr>
              <a:t>	</a:t>
            </a:r>
            <a:r>
              <a:rPr lang="en-US" sz="3200" baseline="-25000" dirty="0"/>
              <a:t>	</a:t>
            </a:r>
            <a:r>
              <a:rPr lang="en-US" sz="3200" dirty="0"/>
              <a:t> </a:t>
            </a:r>
            <a:endParaRPr lang="en-US" sz="3200" b="1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68546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22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04900"/>
          </a:xfrm>
        </p:spPr>
        <p:txBody>
          <a:bodyPr/>
          <a:lstStyle/>
          <a:p>
            <a:r>
              <a:rPr lang="en-US" sz="3200" b="1" dirty="0" smtClean="0">
                <a:latin typeface="Times Roman"/>
                <a:cs typeface="Times Roman"/>
              </a:rPr>
              <a:t>Managing </a:t>
            </a:r>
            <a:r>
              <a:rPr lang="en-US" sz="3200" b="1" dirty="0">
                <a:latin typeface="Times Roman"/>
                <a:cs typeface="Times Roman"/>
              </a:rPr>
              <a:t>Indoor Concentrations of</a:t>
            </a:r>
            <a:br>
              <a:rPr lang="en-US" sz="3200" b="1" dirty="0">
                <a:latin typeface="Times Roman"/>
                <a:cs typeface="Times Roman"/>
              </a:rPr>
            </a:br>
            <a:r>
              <a:rPr lang="en-US" sz="3200" b="1" dirty="0">
                <a:latin typeface="Times Roman"/>
                <a:cs typeface="Times Roman"/>
              </a:rPr>
              <a:t>Wildfire Smoke in Classrooms</a:t>
            </a:r>
            <a:br>
              <a:rPr lang="en-US" sz="3200" b="1" dirty="0">
                <a:latin typeface="Times Roman"/>
                <a:cs typeface="Times Roman"/>
              </a:rPr>
            </a:br>
            <a:r>
              <a:rPr lang="en-US" sz="3200" b="1" dirty="0">
                <a:latin typeface="Times Roman"/>
                <a:cs typeface="Times Roman"/>
              </a:rPr>
              <a:t>During the COVID-19 Pandemic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8200" y="3276600"/>
            <a:ext cx="7696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rgbClr val="008080"/>
                </a:solidFill>
                <a:latin typeface="Arial Black"/>
                <a:cs typeface="Arial Black"/>
              </a:rPr>
              <a:t>Man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aging indoor concentrations of wildfire smoke during the COVID-19 </a:t>
            </a:r>
            <a:r>
              <a:rPr lang="en-US" sz="2000" b="0" dirty="0" smtClean="0">
                <a:solidFill>
                  <a:schemeClr val="tx1"/>
                </a:solidFill>
                <a:latin typeface="Arial Black"/>
                <a:cs typeface="Arial Black"/>
              </a:rPr>
              <a:t>pandemic presents a unique challenge to building operators and engineers. </a:t>
            </a:r>
          </a:p>
          <a:p>
            <a:endParaRPr lang="en-US" sz="2000" b="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rial Black"/>
                <a:cs typeface="Arial Black"/>
              </a:rPr>
              <a:t>To 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minimize indoor concentrations of wildfire smoke, it is desirable to minimize </a:t>
            </a:r>
            <a:r>
              <a:rPr lang="en-US" sz="2000" b="0" dirty="0" smtClean="0">
                <a:solidFill>
                  <a:schemeClr val="tx1"/>
                </a:solidFill>
                <a:latin typeface="Arial Black"/>
                <a:cs typeface="Arial Black"/>
              </a:rPr>
              <a:t>the amount 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of outdoor air delivered to a classroom</a:t>
            </a:r>
            <a:r>
              <a:rPr lang="en-US" sz="2000" b="0" dirty="0" smtClean="0">
                <a:solidFill>
                  <a:schemeClr val="tx1"/>
                </a:solidFill>
                <a:latin typeface="Arial Black"/>
                <a:cs typeface="Arial Black"/>
              </a:rPr>
              <a:t>.</a:t>
            </a:r>
          </a:p>
          <a:p>
            <a:endParaRPr lang="en-US" sz="2000" b="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However, to minimize indoor concentrations of the COVID-19 virus, SARS-CoV-2, it </a:t>
            </a:r>
            <a:r>
              <a:rPr lang="en-US" sz="2000" b="0" dirty="0" smtClean="0">
                <a:solidFill>
                  <a:schemeClr val="tx1"/>
                </a:solidFill>
                <a:latin typeface="Arial Black"/>
                <a:cs typeface="Arial Black"/>
              </a:rPr>
              <a:t>is desirable 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to </a:t>
            </a:r>
            <a:r>
              <a:rPr lang="en-US" sz="2000" b="0" dirty="0" smtClean="0">
                <a:solidFill>
                  <a:schemeClr val="tx1"/>
                </a:solidFill>
                <a:latin typeface="Arial Black"/>
                <a:cs typeface="Arial Black"/>
              </a:rPr>
              <a:t> maximize 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the outdoor air delivered to a classroom.</a:t>
            </a:r>
            <a:r>
              <a:rPr lang="en-US" sz="2000" baseline="-25000" dirty="0">
                <a:solidFill>
                  <a:schemeClr val="tx1"/>
                </a:solidFill>
                <a:latin typeface="Arial Black"/>
                <a:cs typeface="Arial Black"/>
              </a:rPr>
              <a:t>	</a:t>
            </a:r>
            <a:r>
              <a:rPr lang="en-US" sz="3200" baseline="-25000" dirty="0"/>
              <a:t>	</a:t>
            </a:r>
            <a:r>
              <a:rPr lang="en-US" sz="3200" dirty="0"/>
              <a:t> </a:t>
            </a:r>
            <a:endParaRPr lang="en-US" sz="3200" b="1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73893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23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04900"/>
          </a:xfrm>
        </p:spPr>
        <p:txBody>
          <a:bodyPr/>
          <a:lstStyle/>
          <a:p>
            <a:r>
              <a:rPr lang="en-US" sz="3200" b="1" dirty="0" smtClean="0">
                <a:latin typeface="Times Roman"/>
                <a:cs typeface="Times Roman"/>
              </a:rPr>
              <a:t>Managing </a:t>
            </a:r>
            <a:r>
              <a:rPr lang="en-US" sz="3200" b="1" dirty="0">
                <a:latin typeface="Times Roman"/>
                <a:cs typeface="Times Roman"/>
              </a:rPr>
              <a:t>Indoor Concentrations of</a:t>
            </a:r>
            <a:br>
              <a:rPr lang="en-US" sz="3200" b="1" dirty="0">
                <a:latin typeface="Times Roman"/>
                <a:cs typeface="Times Roman"/>
              </a:rPr>
            </a:br>
            <a:r>
              <a:rPr lang="en-US" sz="3200" b="1" dirty="0">
                <a:latin typeface="Times Roman"/>
                <a:cs typeface="Times Roman"/>
              </a:rPr>
              <a:t>Wildfire Smoke in Classrooms</a:t>
            </a:r>
            <a:br>
              <a:rPr lang="en-US" sz="3200" b="1" dirty="0">
                <a:latin typeface="Times Roman"/>
                <a:cs typeface="Times Roman"/>
              </a:rPr>
            </a:br>
            <a:r>
              <a:rPr lang="en-US" sz="3200" b="1" dirty="0">
                <a:latin typeface="Times Roman"/>
                <a:cs typeface="Times Roman"/>
              </a:rPr>
              <a:t>During the COVID-19 Pandemic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600200"/>
            <a:ext cx="8077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/>
              <a:t>Outdoor </a:t>
            </a:r>
            <a:r>
              <a:rPr lang="en-US" sz="2000" b="0" dirty="0"/>
              <a:t>air ventilation rates should be set to the code-required minimum </a:t>
            </a:r>
            <a:r>
              <a:rPr lang="en-US" sz="2000" b="0" dirty="0" smtClean="0"/>
              <a:t>and NOT </a:t>
            </a:r>
            <a:r>
              <a:rPr lang="en-US" sz="2000" b="0" dirty="0"/>
              <a:t>to zero ventilation (which would occur if the outdoor air dampers were closed</a:t>
            </a:r>
          </a:p>
          <a:p>
            <a:r>
              <a:rPr lang="en-US" sz="2000" b="0" dirty="0"/>
              <a:t>or the outdoor air inlet was sealed or obstructed)</a:t>
            </a:r>
            <a:r>
              <a:rPr lang="en-US" sz="2000" b="0" dirty="0" smtClean="0"/>
              <a:t>.</a:t>
            </a:r>
          </a:p>
          <a:p>
            <a:endParaRPr lang="en-US" sz="2000" b="0" dirty="0"/>
          </a:p>
          <a:p>
            <a:r>
              <a:rPr lang="en-US" sz="2000" b="0" dirty="0" smtClean="0"/>
              <a:t>The </a:t>
            </a:r>
            <a:r>
              <a:rPr lang="en-US" sz="2000" b="0" dirty="0"/>
              <a:t>air filters in the ventilation systems should be rated at least MERV 13</a:t>
            </a:r>
            <a:r>
              <a:rPr lang="en-US" sz="2000" b="0" dirty="0" smtClean="0"/>
              <a:t>.</a:t>
            </a:r>
            <a:r>
              <a:rPr lang="en-US" sz="2000" b="0" dirty="0"/>
              <a:t> </a:t>
            </a:r>
            <a:endParaRPr lang="en-US" sz="2000" b="0" dirty="0" smtClean="0"/>
          </a:p>
          <a:p>
            <a:endParaRPr lang="en-US" sz="2000" b="0" dirty="0"/>
          </a:p>
          <a:p>
            <a:r>
              <a:rPr lang="en-US" sz="2000" b="0" dirty="0" smtClean="0"/>
              <a:t>For </a:t>
            </a:r>
            <a:r>
              <a:rPr lang="en-US" sz="2000" b="0" dirty="0"/>
              <a:t>ventilation systems with outdoor air economizers, these controls need to </a:t>
            </a:r>
            <a:r>
              <a:rPr lang="en-US" sz="2000" b="0" dirty="0" smtClean="0"/>
              <a:t>be disabled </a:t>
            </a:r>
            <a:r>
              <a:rPr lang="en-US" sz="2000" b="0" dirty="0"/>
              <a:t>during times with wildfire </a:t>
            </a:r>
            <a:r>
              <a:rPr lang="en-US" sz="2000" b="0" dirty="0" smtClean="0"/>
              <a:t>smoke.</a:t>
            </a:r>
          </a:p>
          <a:p>
            <a:endParaRPr lang="en-US" sz="2000" b="0" dirty="0"/>
          </a:p>
          <a:p>
            <a:r>
              <a:rPr lang="en-US" sz="2000" b="0" dirty="0" smtClean="0"/>
              <a:t>Portable </a:t>
            </a:r>
            <a:r>
              <a:rPr lang="en-US" sz="2000" b="0" dirty="0"/>
              <a:t>air cleaners can be used to assist in controlling the indoor </a:t>
            </a:r>
            <a:r>
              <a:rPr lang="en-US" sz="2000" b="0" dirty="0" smtClean="0"/>
              <a:t>air concentrations </a:t>
            </a:r>
            <a:r>
              <a:rPr lang="en-US" sz="2000" b="0" dirty="0"/>
              <a:t>of wildfire PM</a:t>
            </a:r>
            <a:r>
              <a:rPr lang="en-US" sz="2000" b="0" baseline="-25000" dirty="0"/>
              <a:t>2.5</a:t>
            </a:r>
            <a:r>
              <a:rPr lang="en-US" sz="2000" b="0" dirty="0"/>
              <a:t> and SARS-CoV-</a:t>
            </a:r>
            <a:r>
              <a:rPr lang="en-US" sz="2000" b="0" dirty="0" smtClean="0"/>
              <a:t>2.</a:t>
            </a:r>
          </a:p>
          <a:p>
            <a:endParaRPr lang="en-US" sz="2000" b="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7816091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24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04900"/>
          </a:xfrm>
        </p:spPr>
        <p:txBody>
          <a:bodyPr/>
          <a:lstStyle/>
          <a:p>
            <a:r>
              <a:rPr lang="en-US" sz="3200" b="1" dirty="0" smtClean="0">
                <a:latin typeface="Times Roman"/>
                <a:cs typeface="Times Roman"/>
              </a:rPr>
              <a:t>Managing </a:t>
            </a:r>
            <a:r>
              <a:rPr lang="en-US" sz="3200" b="1" dirty="0">
                <a:latin typeface="Times Roman"/>
                <a:cs typeface="Times Roman"/>
              </a:rPr>
              <a:t>Indoor Concentrations of</a:t>
            </a:r>
            <a:br>
              <a:rPr lang="en-US" sz="3200" b="1" dirty="0">
                <a:latin typeface="Times Roman"/>
                <a:cs typeface="Times Roman"/>
              </a:rPr>
            </a:br>
            <a:r>
              <a:rPr lang="en-US" sz="3200" b="1" dirty="0">
                <a:latin typeface="Times Roman"/>
                <a:cs typeface="Times Roman"/>
              </a:rPr>
              <a:t>Wildfire Smoke in Classrooms</a:t>
            </a:r>
            <a:br>
              <a:rPr lang="en-US" sz="3200" b="1" dirty="0">
                <a:latin typeface="Times Roman"/>
                <a:cs typeface="Times Roman"/>
              </a:rPr>
            </a:br>
            <a:r>
              <a:rPr lang="en-US" sz="3200" b="1" dirty="0">
                <a:latin typeface="Times Roman"/>
                <a:cs typeface="Times Roman"/>
              </a:rPr>
              <a:t>During the COVID-19 Pandemic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6002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0" dirty="0" smtClean="0"/>
          </a:p>
          <a:p>
            <a:r>
              <a:rPr lang="en-US" sz="2000" b="0" dirty="0" smtClean="0"/>
              <a:t>Building Protection Factor </a:t>
            </a:r>
            <a:r>
              <a:rPr lang="en-US" sz="2000" b="0" dirty="0"/>
              <a:t>(BPF), which describes how much protection is provided from the outdoor air</a:t>
            </a:r>
          </a:p>
          <a:p>
            <a:r>
              <a:rPr lang="en-US" sz="2000" b="0" dirty="0"/>
              <a:t>concentrations of PM2.5 particulate matter.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BPF = C</a:t>
            </a:r>
            <a:r>
              <a:rPr lang="en-US" sz="2000" b="0" baseline="-25000" dirty="0" smtClean="0"/>
              <a:t>outdoors</a:t>
            </a:r>
            <a:r>
              <a:rPr lang="en-US" sz="2000" b="0" dirty="0" smtClean="0"/>
              <a:t>/C</a:t>
            </a:r>
            <a:r>
              <a:rPr lang="en-US" sz="2000" b="0" baseline="-25000" dirty="0" smtClean="0"/>
              <a:t>indoors</a:t>
            </a:r>
            <a:endParaRPr lang="mr-IN" sz="2000" b="0" baseline="-25000" dirty="0"/>
          </a:p>
          <a:p>
            <a:endParaRPr lang="en-US" sz="2000" dirty="0" smtClean="0"/>
          </a:p>
          <a:p>
            <a:r>
              <a:rPr lang="en-US" sz="2000" dirty="0" smtClean="0"/>
              <a:t>BPF for office and schools.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 descr="Screen Shot 2021-01-29 at 8.02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43400"/>
            <a:ext cx="691194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12561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CF4E6FC-3CCF-DB44-8202-CD23D0E9DEB0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173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25146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104DD1"/>
                </a:solidFill>
                <a:latin typeface="Arial Black" charset="0"/>
                <a:cs typeface="Times" charset="0"/>
              </a:rPr>
              <a:t>??? QUESTIONS ???</a:t>
            </a:r>
            <a:endParaRPr lang="en-US" sz="2000" dirty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1173507" name="Rectangle 3"/>
          <p:cNvSpPr>
            <a:spLocks noChangeArrowheads="1"/>
          </p:cNvSpPr>
          <p:nvPr/>
        </p:nvSpPr>
        <p:spPr bwMode="auto">
          <a:xfrm>
            <a:off x="838200" y="3429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endParaRPr lang="en-US" sz="4800" b="0" baseline="0" dirty="0">
              <a:solidFill>
                <a:srgbClr val="CC66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73508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CC6600"/>
                </a:solidFill>
                <a:latin typeface="Arial Black" charset="0"/>
              </a:rPr>
              <a:t>Francis (Bud) J. Offermann PE CIH</a:t>
            </a:r>
          </a:p>
          <a:p>
            <a:r>
              <a:rPr lang="en-US" sz="1600" dirty="0">
                <a:solidFill>
                  <a:srgbClr val="CC6600"/>
                </a:solidFill>
                <a:latin typeface="Arial Black" charset="0"/>
              </a:rPr>
              <a:t>Indoor Environmental Engineering</a:t>
            </a:r>
          </a:p>
          <a:p>
            <a:r>
              <a:rPr lang="en-US" sz="1600" dirty="0">
                <a:solidFill>
                  <a:srgbClr val="CC6600"/>
                </a:solidFill>
                <a:latin typeface="Arial Black" charset="0"/>
              </a:rPr>
              <a:t>San Francisco, CA</a:t>
            </a:r>
          </a:p>
          <a:p>
            <a:r>
              <a:rPr lang="en-US" sz="1600" dirty="0">
                <a:solidFill>
                  <a:srgbClr val="CC6600"/>
                </a:solidFill>
                <a:latin typeface="Arial Black" charset="0"/>
              </a:rPr>
              <a:t>(415)-567-7700 </a:t>
            </a:r>
          </a:p>
          <a:p>
            <a:r>
              <a:rPr lang="en-US" sz="2800" dirty="0">
                <a:solidFill>
                  <a:srgbClr val="CC6600"/>
                </a:solidFill>
                <a:latin typeface="Arial Black" charset="0"/>
              </a:rPr>
              <a:t>www.IEE-SF.com</a:t>
            </a:r>
            <a:endParaRPr lang="en-US" sz="1600" dirty="0">
              <a:solidFill>
                <a:srgbClr val="CC6600"/>
              </a:solidFill>
              <a:latin typeface="Arial Black" charset="0"/>
            </a:endParaRPr>
          </a:p>
          <a:p>
            <a:r>
              <a:rPr lang="en-US" sz="1600" dirty="0">
                <a:solidFill>
                  <a:srgbClr val="CC6600"/>
                </a:solidFill>
                <a:latin typeface="Arial Black" charset="0"/>
              </a:rPr>
              <a:t>Offermann@IEE-SF.com</a:t>
            </a:r>
            <a:endParaRPr lang="en-US" sz="1800" dirty="0">
              <a:solidFill>
                <a:srgbClr val="CC6600"/>
              </a:solidFill>
              <a:latin typeface="Arial Black" charset="0"/>
            </a:endParaRPr>
          </a:p>
        </p:txBody>
      </p:sp>
      <p:sp>
        <p:nvSpPr>
          <p:cNvPr id="1173509" name="Rectangle 5"/>
          <p:cNvSpPr>
            <a:spLocks noChangeArrowheads="1"/>
          </p:cNvSpPr>
          <p:nvPr/>
        </p:nvSpPr>
        <p:spPr bwMode="auto">
          <a:xfrm>
            <a:off x="14673263" y="85407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248258660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3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04900"/>
          </a:xfrm>
        </p:spPr>
        <p:txBody>
          <a:bodyPr/>
          <a:lstStyle/>
          <a:p>
            <a:r>
              <a:rPr lang="en-US" sz="3200" b="1" dirty="0" smtClean="0">
                <a:latin typeface="Times" charset="0"/>
              </a:rPr>
              <a:t>Ventilation and Air Filtration and Airborne Transmission of SARS-CoV-2</a:t>
            </a:r>
            <a:endParaRPr lang="en-US" sz="3200" b="1" dirty="0">
              <a:latin typeface="Tim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00200"/>
            <a:ext cx="609768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79077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4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04900"/>
          </a:xfrm>
        </p:spPr>
        <p:txBody>
          <a:bodyPr/>
          <a:lstStyle/>
          <a:p>
            <a:r>
              <a:rPr lang="en-US" sz="3200" b="1" dirty="0" smtClean="0">
                <a:latin typeface="Times" charset="0"/>
              </a:rPr>
              <a:t>Ventilation and Air Filtration and Airborne Transmission of SARS-CoV-2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1676400"/>
            <a:ext cx="792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Arial Black"/>
                <a:cs typeface="Arial Black"/>
              </a:rPr>
              <a:t>Removal mechanisms of airborne SARS-CoV-2 virus:</a:t>
            </a:r>
          </a:p>
          <a:p>
            <a:endParaRPr lang="en-US" sz="2000" b="1" dirty="0" smtClean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571500" indent="-5715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outdoor air </a:t>
            </a: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ventilation</a:t>
            </a:r>
          </a:p>
          <a:p>
            <a:pPr marL="571500" indent="-571500">
              <a:buFontTx/>
              <a:buChar char="-"/>
            </a:pPr>
            <a:endParaRPr lang="en-US" sz="20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571500" indent="-5715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  <a:latin typeface="Arial Black"/>
                <a:cs typeface="Arial Black"/>
              </a:rPr>
              <a:t>ir filtration (HVAC and portable air cleaners (PAC)</a:t>
            </a:r>
          </a:p>
          <a:p>
            <a:pPr marL="571500" indent="-571500">
              <a:buFontTx/>
              <a:buChar char="-"/>
            </a:pPr>
            <a:endParaRPr lang="en-US" sz="20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endParaRPr lang="en-US" sz="2000" dirty="0" smtClean="0">
              <a:solidFill>
                <a:schemeClr val="tx1"/>
              </a:solidFill>
              <a:latin typeface="Arial Black"/>
              <a:cs typeface="Arial Black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ACH</a:t>
            </a:r>
            <a:r>
              <a:rPr lang="en-US" sz="2000" baseline="-25000" dirty="0" smtClean="0">
                <a:solidFill>
                  <a:schemeClr val="tx1"/>
                </a:solidFill>
                <a:latin typeface="Arial Black"/>
                <a:cs typeface="Arial Black"/>
              </a:rPr>
              <a:t>Total</a:t>
            </a: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= ACH</a:t>
            </a:r>
            <a:r>
              <a:rPr lang="en-US" sz="2000" baseline="-25000" dirty="0">
                <a:solidFill>
                  <a:schemeClr val="tx1"/>
                </a:solidFill>
                <a:latin typeface="Arial Black"/>
                <a:cs typeface="Arial Black"/>
              </a:rPr>
              <a:t>OA</a:t>
            </a: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 + ACH</a:t>
            </a:r>
            <a:r>
              <a:rPr lang="en-US" sz="2000" baseline="-25000" dirty="0">
                <a:solidFill>
                  <a:schemeClr val="tx1"/>
                </a:solidFill>
                <a:latin typeface="Arial Black"/>
                <a:cs typeface="Arial Black"/>
              </a:rPr>
              <a:t>HVAC-Filtration</a:t>
            </a:r>
            <a:r>
              <a:rPr lang="en-US" sz="2000" dirty="0">
                <a:solidFill>
                  <a:schemeClr val="tx1"/>
                </a:solidFill>
                <a:latin typeface="Arial Black"/>
                <a:cs typeface="Arial Black"/>
              </a:rPr>
              <a:t> + ACH</a:t>
            </a:r>
            <a:r>
              <a:rPr lang="en-US" sz="2000" baseline="-25000" dirty="0">
                <a:solidFill>
                  <a:schemeClr val="tx1"/>
                </a:solidFill>
                <a:latin typeface="Arial Black"/>
                <a:cs typeface="Arial Black"/>
              </a:rPr>
              <a:t>PAC</a:t>
            </a:r>
            <a:r>
              <a:rPr lang="en-US" sz="3200" baseline="-25000" dirty="0"/>
              <a:t>		</a:t>
            </a:r>
            <a:r>
              <a:rPr lang="en-US" sz="3200" dirty="0"/>
              <a:t> </a:t>
            </a:r>
            <a:endParaRPr lang="en-US" sz="3200" b="1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88584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5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04900"/>
          </a:xfrm>
        </p:spPr>
        <p:txBody>
          <a:bodyPr/>
          <a:lstStyle/>
          <a:p>
            <a:r>
              <a:rPr lang="en-US" sz="3200" b="1" dirty="0" smtClean="0">
                <a:latin typeface="Times" charset="0"/>
              </a:rPr>
              <a:t>Ventilation and Air Filtration and Airborne Transmission of SARS-CoV-2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1676400"/>
            <a:ext cx="792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66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It is important to recognize that while outdoor air ventilation and air filtration can </a:t>
            </a:r>
            <a:r>
              <a:rPr lang="en-US" sz="2000" b="0" dirty="0" smtClean="0">
                <a:solidFill>
                  <a:schemeClr val="tx1"/>
                </a:solidFill>
                <a:latin typeface="Arial Black"/>
                <a:cs typeface="Arial Black"/>
              </a:rPr>
              <a:t>reduce the 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risk of </a:t>
            </a:r>
            <a:r>
              <a:rPr lang="en-US" sz="2000" b="0" u="sng" dirty="0">
                <a:solidFill>
                  <a:schemeClr val="tx1"/>
                </a:solidFill>
                <a:latin typeface="Arial Black"/>
                <a:cs typeface="Arial Black"/>
              </a:rPr>
              <a:t>far field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 airborne exposures to SARS-CoV-2 (e.g., greater than 6 feet), </a:t>
            </a:r>
            <a:r>
              <a:rPr lang="en-US" sz="2800" u="sng" dirty="0" smtClean="0">
                <a:solidFill>
                  <a:schemeClr val="tx1"/>
                </a:solidFill>
                <a:latin typeface="Arial Black"/>
                <a:cs typeface="Arial Black"/>
              </a:rPr>
              <a:t>no amount </a:t>
            </a:r>
            <a:r>
              <a:rPr lang="en-US" sz="2800" u="sng" dirty="0">
                <a:solidFill>
                  <a:schemeClr val="tx1"/>
                </a:solidFill>
                <a:latin typeface="Arial Black"/>
                <a:cs typeface="Arial Black"/>
              </a:rPr>
              <a:t>of ventilation or air filtration can reduce risk of close exposure to an </a:t>
            </a:r>
            <a:r>
              <a:rPr lang="en-US" sz="2800" u="sng" dirty="0" smtClean="0">
                <a:solidFill>
                  <a:schemeClr val="tx1"/>
                </a:solidFill>
                <a:latin typeface="Arial Black"/>
                <a:cs typeface="Arial Black"/>
              </a:rPr>
              <a:t>infected individual</a:t>
            </a:r>
            <a:r>
              <a:rPr lang="en-US" sz="2800" u="sng" dirty="0">
                <a:solidFill>
                  <a:schemeClr val="tx1"/>
                </a:solidFill>
                <a:latin typeface="Arial Black"/>
                <a:cs typeface="Arial Black"/>
              </a:rPr>
              <a:t>, 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only masks </a:t>
            </a:r>
            <a:r>
              <a:rPr lang="en-US" sz="2000" b="0" dirty="0" smtClean="0">
                <a:solidFill>
                  <a:schemeClr val="tx1"/>
                </a:solidFill>
                <a:latin typeface="Arial Black"/>
                <a:cs typeface="Arial Black"/>
              </a:rPr>
              <a:t>and so social </a:t>
            </a:r>
            <a:r>
              <a:rPr lang="en-US" sz="2000" b="0" dirty="0">
                <a:solidFill>
                  <a:schemeClr val="tx1"/>
                </a:solidFill>
                <a:latin typeface="Arial Black"/>
                <a:cs typeface="Arial Black"/>
              </a:rPr>
              <a:t>distancing </a:t>
            </a:r>
            <a:r>
              <a:rPr lang="en-US" sz="2000" b="0" dirty="0" smtClean="0">
                <a:solidFill>
                  <a:schemeClr val="tx1"/>
                </a:solidFill>
                <a:latin typeface="Arial Black"/>
                <a:cs typeface="Arial Black"/>
              </a:rPr>
              <a:t>can reduce this risk.</a:t>
            </a:r>
          </a:p>
          <a:p>
            <a:pPr>
              <a:lnSpc>
                <a:spcPct val="150000"/>
              </a:lnSpc>
            </a:pPr>
            <a:r>
              <a:rPr lang="en-US" sz="2000" baseline="-25000" dirty="0">
                <a:solidFill>
                  <a:schemeClr val="tx1"/>
                </a:solidFill>
                <a:latin typeface="Arial Black"/>
                <a:cs typeface="Arial Black"/>
              </a:rPr>
              <a:t>	</a:t>
            </a:r>
            <a:r>
              <a:rPr lang="en-US" sz="3200" baseline="-25000" dirty="0"/>
              <a:t>	</a:t>
            </a:r>
            <a:r>
              <a:rPr lang="en-US" sz="3200" dirty="0"/>
              <a:t> </a:t>
            </a:r>
            <a:endParaRPr lang="en-US" sz="3200" b="1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47562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6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04900"/>
          </a:xfrm>
        </p:spPr>
        <p:txBody>
          <a:bodyPr/>
          <a:lstStyle/>
          <a:p>
            <a:r>
              <a:rPr lang="en-US" sz="3200" b="1" dirty="0" smtClean="0">
                <a:latin typeface="Times" charset="0"/>
              </a:rPr>
              <a:t>Ventilation and Air Filtration and Airborne Transmission of SARS-CoV-2</a:t>
            </a:r>
            <a:endParaRPr lang="en-US" sz="3200" b="1" dirty="0">
              <a:latin typeface="Times" charset="0"/>
            </a:endParaRPr>
          </a:p>
        </p:txBody>
      </p:sp>
      <p:pic>
        <p:nvPicPr>
          <p:cNvPr id="3" name="Picture 2" descr="Screen Shot 2021-01-28 at 11.11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658100" cy="468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01223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77EE-E8CF-4145-BC9E-6AD88C715991}" type="slidenum">
              <a:rPr lang="en-US"/>
              <a:pPr/>
              <a:t>7</a:t>
            </a:fld>
            <a:endParaRPr lang="en-US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04900"/>
          </a:xfrm>
        </p:spPr>
        <p:txBody>
          <a:bodyPr/>
          <a:lstStyle/>
          <a:p>
            <a:r>
              <a:rPr lang="en-US" sz="3200" b="1" dirty="0" smtClean="0">
                <a:latin typeface="Times" charset="0"/>
              </a:rPr>
              <a:t>Ventilation and Air Filtration and Airborne Transmission of SARS-CoV-2</a:t>
            </a:r>
            <a:endParaRPr lang="en-US" sz="3200" b="1" dirty="0">
              <a:latin typeface="Times" charset="0"/>
            </a:endParaRPr>
          </a:p>
        </p:txBody>
      </p:sp>
      <p:pic>
        <p:nvPicPr>
          <p:cNvPr id="2" name="Picture 1" descr="Screen Shot 2021-01-28 at 11.12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6008"/>
            <a:ext cx="7848600" cy="47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52211"/>
      </p:ext>
    </p:extLst>
  </p:cSld>
  <p:clrMapOvr>
    <a:masterClrMapping/>
  </p:clrMapOvr>
  <p:transition xmlns:p14="http://schemas.microsoft.com/office/powerpoint/2010/main" spd="med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C70C-E9BD-2D42-9353-3D7290B57845}" type="slidenum">
              <a:rPr lang="en-US"/>
              <a:pPr/>
              <a:t>8</a:t>
            </a:fld>
            <a:endParaRPr lang="en-US" dirty="0">
              <a:latin typeface="Times New Roman" charset="0"/>
            </a:endParaRPr>
          </a:p>
        </p:txBody>
      </p:sp>
      <p:sp>
        <p:nvSpPr>
          <p:cNvPr id="130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924800" cy="11430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Ventilation and TB in 1910</a:t>
            </a:r>
            <a:endParaRPr lang="en-US" dirty="0"/>
          </a:p>
        </p:txBody>
      </p:sp>
      <p:pic>
        <p:nvPicPr>
          <p:cNvPr id="1305607" name="Picture 1031" descr="p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248400" cy="46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5572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4DFC-D920-AD43-9623-B2B6C84BE113}" type="slidenum">
              <a:rPr lang="en-US"/>
              <a:pPr/>
              <a:t>9</a:t>
            </a:fld>
            <a:endParaRPr lang="en-US" dirty="0">
              <a:latin typeface="Times New Roman" charset="0"/>
            </a:endParaRPr>
          </a:p>
        </p:txBody>
      </p:sp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924800" cy="1143000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Ventilation and TB in 1910</a:t>
            </a:r>
            <a:endParaRPr lang="en-US" dirty="0"/>
          </a:p>
        </p:txBody>
      </p:sp>
      <p:pic>
        <p:nvPicPr>
          <p:cNvPr id="1307654" name="Picture 6" descr="pic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019800" cy="4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1353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">
  <a:themeElements>
    <a:clrScheme name="">
      <a:dk1>
        <a:srgbClr val="008080"/>
      </a:dk1>
      <a:lt1>
        <a:srgbClr val="CCFF99"/>
      </a:lt1>
      <a:dk2>
        <a:srgbClr val="006666"/>
      </a:dk2>
      <a:lt2>
        <a:srgbClr val="339966"/>
      </a:lt2>
      <a:accent1>
        <a:srgbClr val="9CBAA6"/>
      </a:accent1>
      <a:accent2>
        <a:srgbClr val="006666"/>
      </a:accent2>
      <a:accent3>
        <a:srgbClr val="E2FFCA"/>
      </a:accent3>
      <a:accent4>
        <a:srgbClr val="006C6C"/>
      </a:accent4>
      <a:accent5>
        <a:srgbClr val="CBD9D0"/>
      </a:accent5>
      <a:accent6>
        <a:srgbClr val="005C5C"/>
      </a:accent6>
      <a:hlink>
        <a:srgbClr val="CCC95D"/>
      </a:hlink>
      <a:folHlink>
        <a:srgbClr val="009999"/>
      </a:folHlink>
    </a:clrScheme>
    <a:fontScheme name="Professional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Black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Black" charset="0"/>
            <a:ea typeface="ＭＳ Ｐゴシック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Designs\Professional.pot</Template>
  <TotalTime>15247</TotalTime>
  <Words>971</Words>
  <Application>Microsoft Macintosh PowerPoint</Application>
  <PresentationFormat>Letter Paper (8.5x11 in)</PresentationFormat>
  <Paragraphs>175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Professional</vt:lpstr>
      <vt:lpstr>Ventilation, Air Filtration, and COVID-19 “Avoiding the Snake Oil Salesman”  OCFMA Presentation June 3, 2021</vt:lpstr>
      <vt:lpstr>Ventilation and Air Filtration and Airborne Transmission of SARS-CoV-2</vt:lpstr>
      <vt:lpstr>Ventilation and Air Filtration and Airborne Transmission of SARS-CoV-2</vt:lpstr>
      <vt:lpstr>Ventilation and Air Filtration and Airborne Transmission of SARS-CoV-2</vt:lpstr>
      <vt:lpstr>Ventilation and Air Filtration and Airborne Transmission of SARS-CoV-2</vt:lpstr>
      <vt:lpstr>Ventilation and Air Filtration and Airborne Transmission of SARS-CoV-2</vt:lpstr>
      <vt:lpstr>Ventilation and Air Filtration and Airborne Transmission of SARS-CoV-2</vt:lpstr>
      <vt:lpstr>Ventilation and TB in 1910</vt:lpstr>
      <vt:lpstr>Ventilation and TB in 1910</vt:lpstr>
      <vt:lpstr>Ventilation and TB in 1910</vt:lpstr>
      <vt:lpstr>Types of Air Filtration/Cleaning Devices</vt:lpstr>
      <vt:lpstr>Mechanical Filtration Removal Forces</vt:lpstr>
      <vt:lpstr>Mechanical Filtration Removal – Particle Size</vt:lpstr>
      <vt:lpstr>Electrostatic Precipitator Removal – Particle Size</vt:lpstr>
      <vt:lpstr>HVAC Air Filtration and Portable Air Cleaner Performance Testing</vt:lpstr>
      <vt:lpstr>Air Filtration /Air Cleaning</vt:lpstr>
      <vt:lpstr>Air Filtration /Air Cleaning</vt:lpstr>
      <vt:lpstr>Air Filtration /Air Cleaning</vt:lpstr>
      <vt:lpstr>Avoiding the Snake Oil Salesman </vt:lpstr>
      <vt:lpstr>Government Regulations for Air Filtration and Air Cleaning</vt:lpstr>
      <vt:lpstr>Ventilation and Air Filtration and Airborne Transmission of SARS-CoV-2</vt:lpstr>
      <vt:lpstr>Managing Indoor Concentrations of Wildfire Smoke in Classrooms During the COVID-19 Pandemic</vt:lpstr>
      <vt:lpstr>Managing Indoor Concentrations of Wildfire Smoke in Classrooms During the COVID-19 Pandemic</vt:lpstr>
      <vt:lpstr>Managing Indoor Concentrations of Wildfire Smoke in Classrooms During the COVID-19 Pandemic</vt:lpstr>
      <vt:lpstr>??? QUESTIONS ???</vt:lpstr>
    </vt:vector>
  </TitlesOfParts>
  <Company>Pulaski Arita Olsson,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County Justice Center</dc:title>
  <dc:subject>Repairs</dc:subject>
  <dc:creator>Bruce Arita</dc:creator>
  <cp:lastModifiedBy>Bud Offermann</cp:lastModifiedBy>
  <cp:revision>713</cp:revision>
  <cp:lastPrinted>2021-01-29T02:50:25Z</cp:lastPrinted>
  <dcterms:created xsi:type="dcterms:W3CDTF">1998-05-16T15:47:34Z</dcterms:created>
  <dcterms:modified xsi:type="dcterms:W3CDTF">2021-06-03T16:11:05Z</dcterms:modified>
  <cp:category>Repair Protocol</cp:category>
</cp:coreProperties>
</file>