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6" r:id="rId6"/>
    <p:sldId id="259" r:id="rId7"/>
    <p:sldId id="258" r:id="rId8"/>
    <p:sldId id="260" r:id="rId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2425"/>
    <a:srgbClr val="656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58" autoAdjust="0"/>
    <p:restoredTop sz="94660"/>
  </p:normalViewPr>
  <p:slideViewPr>
    <p:cSldViewPr snapToGrid="0">
      <p:cViewPr varScale="1">
        <p:scale>
          <a:sx n="81" d="100"/>
          <a:sy n="81" d="100"/>
        </p:scale>
        <p:origin x="77"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109D0F9-EF2A-4F14-9F77-3D72641A46E0}" type="datetimeFigureOut">
              <a:rPr lang="en-CA" smtClean="0"/>
              <a:t>2021-06-10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28C7ED2-3EC6-4498-A704-73C064D971C7}" type="slidenum">
              <a:rPr lang="en-CA" smtClean="0"/>
              <a:t>‹#›</a:t>
            </a:fld>
            <a:endParaRPr lang="en-CA"/>
          </a:p>
        </p:txBody>
      </p:sp>
    </p:spTree>
    <p:extLst>
      <p:ext uri="{BB962C8B-B14F-4D97-AF65-F5344CB8AC3E}">
        <p14:creationId xmlns:p14="http://schemas.microsoft.com/office/powerpoint/2010/main" val="896799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109D0F9-EF2A-4F14-9F77-3D72641A46E0}" type="datetimeFigureOut">
              <a:rPr lang="en-CA" smtClean="0"/>
              <a:t>2021-06-10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28C7ED2-3EC6-4498-A704-73C064D971C7}" type="slidenum">
              <a:rPr lang="en-CA" smtClean="0"/>
              <a:t>‹#›</a:t>
            </a:fld>
            <a:endParaRPr lang="en-CA"/>
          </a:p>
        </p:txBody>
      </p:sp>
    </p:spTree>
    <p:extLst>
      <p:ext uri="{BB962C8B-B14F-4D97-AF65-F5344CB8AC3E}">
        <p14:creationId xmlns:p14="http://schemas.microsoft.com/office/powerpoint/2010/main" val="886337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109D0F9-EF2A-4F14-9F77-3D72641A46E0}" type="datetimeFigureOut">
              <a:rPr lang="en-CA" smtClean="0"/>
              <a:t>2021-06-10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28C7ED2-3EC6-4498-A704-73C064D971C7}" type="slidenum">
              <a:rPr lang="en-CA" smtClean="0"/>
              <a:t>‹#›</a:t>
            </a:fld>
            <a:endParaRPr lang="en-CA"/>
          </a:p>
        </p:txBody>
      </p:sp>
    </p:spTree>
    <p:extLst>
      <p:ext uri="{BB962C8B-B14F-4D97-AF65-F5344CB8AC3E}">
        <p14:creationId xmlns:p14="http://schemas.microsoft.com/office/powerpoint/2010/main" val="425373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109D0F9-EF2A-4F14-9F77-3D72641A46E0}" type="datetimeFigureOut">
              <a:rPr lang="en-CA" smtClean="0"/>
              <a:t>2021-06-10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28C7ED2-3EC6-4498-A704-73C064D971C7}" type="slidenum">
              <a:rPr lang="en-CA" smtClean="0"/>
              <a:t>‹#›</a:t>
            </a:fld>
            <a:endParaRPr lang="en-CA"/>
          </a:p>
        </p:txBody>
      </p:sp>
    </p:spTree>
    <p:extLst>
      <p:ext uri="{BB962C8B-B14F-4D97-AF65-F5344CB8AC3E}">
        <p14:creationId xmlns:p14="http://schemas.microsoft.com/office/powerpoint/2010/main" val="2881197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09D0F9-EF2A-4F14-9F77-3D72641A46E0}" type="datetimeFigureOut">
              <a:rPr lang="en-CA" smtClean="0"/>
              <a:t>2021-06-10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28C7ED2-3EC6-4498-A704-73C064D971C7}" type="slidenum">
              <a:rPr lang="en-CA" smtClean="0"/>
              <a:t>‹#›</a:t>
            </a:fld>
            <a:endParaRPr lang="en-CA"/>
          </a:p>
        </p:txBody>
      </p:sp>
    </p:spTree>
    <p:extLst>
      <p:ext uri="{BB962C8B-B14F-4D97-AF65-F5344CB8AC3E}">
        <p14:creationId xmlns:p14="http://schemas.microsoft.com/office/powerpoint/2010/main" val="3268824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109D0F9-EF2A-4F14-9F77-3D72641A46E0}" type="datetimeFigureOut">
              <a:rPr lang="en-CA" smtClean="0"/>
              <a:t>2021-06-10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28C7ED2-3EC6-4498-A704-73C064D971C7}" type="slidenum">
              <a:rPr lang="en-CA" smtClean="0"/>
              <a:t>‹#›</a:t>
            </a:fld>
            <a:endParaRPr lang="en-CA"/>
          </a:p>
        </p:txBody>
      </p:sp>
    </p:spTree>
    <p:extLst>
      <p:ext uri="{BB962C8B-B14F-4D97-AF65-F5344CB8AC3E}">
        <p14:creationId xmlns:p14="http://schemas.microsoft.com/office/powerpoint/2010/main" val="659008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109D0F9-EF2A-4F14-9F77-3D72641A46E0}" type="datetimeFigureOut">
              <a:rPr lang="en-CA" smtClean="0"/>
              <a:t>2021-06-10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28C7ED2-3EC6-4498-A704-73C064D971C7}" type="slidenum">
              <a:rPr lang="en-CA" smtClean="0"/>
              <a:t>‹#›</a:t>
            </a:fld>
            <a:endParaRPr lang="en-CA"/>
          </a:p>
        </p:txBody>
      </p:sp>
    </p:spTree>
    <p:extLst>
      <p:ext uri="{BB962C8B-B14F-4D97-AF65-F5344CB8AC3E}">
        <p14:creationId xmlns:p14="http://schemas.microsoft.com/office/powerpoint/2010/main" val="3742831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109D0F9-EF2A-4F14-9F77-3D72641A46E0}" type="datetimeFigureOut">
              <a:rPr lang="en-CA" smtClean="0"/>
              <a:t>2021-06-10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28C7ED2-3EC6-4498-A704-73C064D971C7}" type="slidenum">
              <a:rPr lang="en-CA" smtClean="0"/>
              <a:t>‹#›</a:t>
            </a:fld>
            <a:endParaRPr lang="en-CA"/>
          </a:p>
        </p:txBody>
      </p:sp>
    </p:spTree>
    <p:extLst>
      <p:ext uri="{BB962C8B-B14F-4D97-AF65-F5344CB8AC3E}">
        <p14:creationId xmlns:p14="http://schemas.microsoft.com/office/powerpoint/2010/main" val="1986210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9D0F9-EF2A-4F14-9F77-3D72641A46E0}" type="datetimeFigureOut">
              <a:rPr lang="en-CA" smtClean="0"/>
              <a:t>2021-06-10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28C7ED2-3EC6-4498-A704-73C064D971C7}" type="slidenum">
              <a:rPr lang="en-CA" smtClean="0"/>
              <a:t>‹#›</a:t>
            </a:fld>
            <a:endParaRPr lang="en-CA"/>
          </a:p>
        </p:txBody>
      </p:sp>
    </p:spTree>
    <p:extLst>
      <p:ext uri="{BB962C8B-B14F-4D97-AF65-F5344CB8AC3E}">
        <p14:creationId xmlns:p14="http://schemas.microsoft.com/office/powerpoint/2010/main" val="223053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09D0F9-EF2A-4F14-9F77-3D72641A46E0}" type="datetimeFigureOut">
              <a:rPr lang="en-CA" smtClean="0"/>
              <a:t>2021-06-10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28C7ED2-3EC6-4498-A704-73C064D971C7}" type="slidenum">
              <a:rPr lang="en-CA" smtClean="0"/>
              <a:t>‹#›</a:t>
            </a:fld>
            <a:endParaRPr lang="en-CA"/>
          </a:p>
        </p:txBody>
      </p:sp>
    </p:spTree>
    <p:extLst>
      <p:ext uri="{BB962C8B-B14F-4D97-AF65-F5344CB8AC3E}">
        <p14:creationId xmlns:p14="http://schemas.microsoft.com/office/powerpoint/2010/main" val="66770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09D0F9-EF2A-4F14-9F77-3D72641A46E0}" type="datetimeFigureOut">
              <a:rPr lang="en-CA" smtClean="0"/>
              <a:t>2021-06-10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28C7ED2-3EC6-4498-A704-73C064D971C7}" type="slidenum">
              <a:rPr lang="en-CA" smtClean="0"/>
              <a:t>‹#›</a:t>
            </a:fld>
            <a:endParaRPr lang="en-CA"/>
          </a:p>
        </p:txBody>
      </p:sp>
    </p:spTree>
    <p:extLst>
      <p:ext uri="{BB962C8B-B14F-4D97-AF65-F5344CB8AC3E}">
        <p14:creationId xmlns:p14="http://schemas.microsoft.com/office/powerpoint/2010/main" val="2710197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9D0F9-EF2A-4F14-9F77-3D72641A46E0}" type="datetimeFigureOut">
              <a:rPr lang="en-CA" smtClean="0"/>
              <a:t>2021-06-10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C7ED2-3EC6-4498-A704-73C064D971C7}" type="slidenum">
              <a:rPr lang="en-CA" smtClean="0"/>
              <a:t>‹#›</a:t>
            </a:fld>
            <a:endParaRPr lang="en-CA"/>
          </a:p>
        </p:txBody>
      </p:sp>
    </p:spTree>
    <p:extLst>
      <p:ext uri="{BB962C8B-B14F-4D97-AF65-F5344CB8AC3E}">
        <p14:creationId xmlns:p14="http://schemas.microsoft.com/office/powerpoint/2010/main" val="1223346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uvTjlzWA6fg"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s://www.fanshawec.ca/about-fanshawe/news/fanshawe-opens-new-oral-health-clini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nshawe Backgroun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793" t="-1" r="3429" b="24148"/>
          <a:stretch/>
        </p:blipFill>
        <p:spPr bwMode="auto">
          <a:xfrm>
            <a:off x="2212830" y="0"/>
            <a:ext cx="9960264" cy="68453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Fanshawe-Vertical-FullColo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361" y="4946650"/>
            <a:ext cx="1984375" cy="16144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4"/>
          <p:cNvSpPr txBox="1">
            <a:spLocks noChangeArrowheads="1"/>
          </p:cNvSpPr>
          <p:nvPr/>
        </p:nvSpPr>
        <p:spPr bwMode="auto">
          <a:xfrm>
            <a:off x="2371725" y="1160463"/>
            <a:ext cx="9642475" cy="31321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2800" b="0" i="0" u="none" strike="noStrike" cap="none" normalizeH="0" baseline="0" dirty="0">
                <a:ln>
                  <a:noFill/>
                </a:ln>
                <a:solidFill>
                  <a:srgbClr val="FFFFFF"/>
                </a:solidFill>
                <a:effectLst/>
                <a:latin typeface="Gotham Light" pitchFamily="50" charset="0"/>
              </a:rPr>
              <a:t>2018 to 2020</a:t>
            </a:r>
          </a:p>
          <a:p>
            <a:pPr marL="0" marR="0" lvl="0" indent="0" algn="l" defTabSz="914400" rtl="0" eaLnBrk="0" fontAlgn="base" latinLnBrk="0" hangingPunct="0">
              <a:lnSpc>
                <a:spcPct val="100000"/>
              </a:lnSpc>
              <a:spcBef>
                <a:spcPct val="0"/>
              </a:spcBef>
              <a:spcAft>
                <a:spcPct val="0"/>
              </a:spcAft>
              <a:buClrTx/>
              <a:buSzTx/>
              <a:buFontTx/>
              <a:buNone/>
              <a:tabLst/>
            </a:pPr>
            <a:endParaRPr lang="en-CA" altLang="en-US" sz="2800" dirty="0">
              <a:solidFill>
                <a:srgbClr val="FFFFFF"/>
              </a:solidFill>
              <a:latin typeface="Gotham Light"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CA" altLang="en-US" sz="4400" b="1" dirty="0">
                <a:solidFill>
                  <a:srgbClr val="FFFFFF"/>
                </a:solidFill>
                <a:latin typeface="Gotham Light" pitchFamily="50" charset="0"/>
              </a:rPr>
              <a:t>DENTAL LAB RENOVATION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5"/>
          <p:cNvSpPr txBox="1">
            <a:spLocks noChangeArrowheads="1"/>
          </p:cNvSpPr>
          <p:nvPr/>
        </p:nvSpPr>
        <p:spPr bwMode="auto">
          <a:xfrm>
            <a:off x="4774190" y="6053138"/>
            <a:ext cx="7240010" cy="50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lang="en-CA" altLang="en-US" sz="2000" dirty="0">
                <a:solidFill>
                  <a:srgbClr val="FFFFFF"/>
                </a:solidFill>
                <a:latin typeface="Gotham Light" pitchFamily="50" charset="0"/>
              </a:rPr>
              <a:t>June 2021</a:t>
            </a:r>
          </a:p>
          <a:p>
            <a:pPr marL="0" marR="0" lvl="0" indent="0" algn="r" defTabSz="914400" rtl="0" eaLnBrk="0" fontAlgn="base" latinLnBrk="0" hangingPunct="0">
              <a:lnSpc>
                <a:spcPct val="100000"/>
              </a:lnSpc>
              <a:spcBef>
                <a:spcPct val="0"/>
              </a:spcBef>
              <a:spcAft>
                <a:spcPct val="0"/>
              </a:spcAft>
              <a:buClrTx/>
              <a:buSzTx/>
              <a:buFontTx/>
              <a:buNone/>
              <a:tabLst/>
            </a:pPr>
            <a:r>
              <a:rPr lang="en-CA" altLang="en-US" sz="2000" dirty="0">
                <a:solidFill>
                  <a:srgbClr val="FFFFFF"/>
                </a:solidFill>
                <a:latin typeface="Gotham Light" pitchFamily="50" charset="0"/>
              </a:rPr>
              <a:t>FACILITY PLANNING &amp; DEVELOPMENT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9543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709949" y="6134792"/>
            <a:ext cx="9094124" cy="0"/>
          </a:xfrm>
          <a:prstGeom prst="line">
            <a:avLst/>
          </a:prstGeom>
          <a:ln w="19050">
            <a:solidFill>
              <a:srgbClr val="E4242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61" y="5812227"/>
            <a:ext cx="2131522" cy="645130"/>
          </a:xfrm>
          <a:prstGeom prst="rect">
            <a:avLst/>
          </a:prstGeom>
        </p:spPr>
      </p:pic>
      <p:sp>
        <p:nvSpPr>
          <p:cNvPr id="16" name="Rounded Rectangle 15"/>
          <p:cNvSpPr/>
          <p:nvPr/>
        </p:nvSpPr>
        <p:spPr>
          <a:xfrm>
            <a:off x="648423" y="434072"/>
            <a:ext cx="10388600" cy="463845"/>
          </a:xfrm>
          <a:prstGeom prst="roundRect">
            <a:avLst/>
          </a:prstGeom>
          <a:noFill/>
          <a:ln w="28575">
            <a:solidFill>
              <a:srgbClr val="656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lumMod val="65000"/>
                    <a:lumOff val="35000"/>
                  </a:schemeClr>
                </a:solidFill>
                <a:latin typeface="Gotham Book" pitchFamily="50" charset="0"/>
                <a:cs typeface="Gotham Book" pitchFamily="50" charset="0"/>
              </a:rPr>
              <a:t>Oxford Street Campus</a:t>
            </a:r>
            <a:endParaRPr lang="en-CA" b="1" i="1" dirty="0">
              <a:solidFill>
                <a:schemeClr val="tx1">
                  <a:lumMod val="65000"/>
                  <a:lumOff val="35000"/>
                </a:schemeClr>
              </a:solidFill>
              <a:latin typeface="Gotham Book" pitchFamily="50" charset="0"/>
              <a:cs typeface="Gotham Book" pitchFamily="50" charset="0"/>
            </a:endParaRPr>
          </a:p>
        </p:txBody>
      </p:sp>
      <p:sp>
        <p:nvSpPr>
          <p:cNvPr id="3" name="TextBox 2"/>
          <p:cNvSpPr txBox="1"/>
          <p:nvPr/>
        </p:nvSpPr>
        <p:spPr>
          <a:xfrm>
            <a:off x="6035040" y="3329940"/>
            <a:ext cx="184731" cy="369332"/>
          </a:xfrm>
          <a:prstGeom prst="rect">
            <a:avLst/>
          </a:prstGeom>
          <a:noFill/>
        </p:spPr>
        <p:txBody>
          <a:bodyPr wrap="none" rtlCol="0">
            <a:spAutoFit/>
          </a:bodyPr>
          <a:lstStyle/>
          <a:p>
            <a:endParaRPr lang="en-CA" dirty="0"/>
          </a:p>
        </p:txBody>
      </p:sp>
      <p:pic>
        <p:nvPicPr>
          <p:cNvPr id="2" name="Picture 1">
            <a:extLst>
              <a:ext uri="{FF2B5EF4-FFF2-40B4-BE49-F238E27FC236}">
                <a16:creationId xmlns:a16="http://schemas.microsoft.com/office/drawing/2014/main" id="{D69D187F-4D93-49B6-A3E9-F01FD74CAB0B}"/>
              </a:ext>
            </a:extLst>
          </p:cNvPr>
          <p:cNvPicPr>
            <a:picLocks noChangeAspect="1"/>
          </p:cNvPicPr>
          <p:nvPr/>
        </p:nvPicPr>
        <p:blipFill>
          <a:blip r:embed="rId3"/>
          <a:stretch>
            <a:fillRect/>
          </a:stretch>
        </p:blipFill>
        <p:spPr>
          <a:xfrm>
            <a:off x="2709949" y="954208"/>
            <a:ext cx="7973558" cy="4949584"/>
          </a:xfrm>
          <a:prstGeom prst="rect">
            <a:avLst/>
          </a:prstGeom>
        </p:spPr>
      </p:pic>
      <p:sp>
        <p:nvSpPr>
          <p:cNvPr id="4" name="TextBox 3">
            <a:extLst>
              <a:ext uri="{FF2B5EF4-FFF2-40B4-BE49-F238E27FC236}">
                <a16:creationId xmlns:a16="http://schemas.microsoft.com/office/drawing/2014/main" id="{6DFC1D76-1877-4F0E-B01B-1463B39FC828}"/>
              </a:ext>
            </a:extLst>
          </p:cNvPr>
          <p:cNvSpPr txBox="1"/>
          <p:nvPr/>
        </p:nvSpPr>
        <p:spPr>
          <a:xfrm>
            <a:off x="576025" y="1927299"/>
            <a:ext cx="1723292" cy="830997"/>
          </a:xfrm>
          <a:prstGeom prst="rect">
            <a:avLst/>
          </a:prstGeom>
          <a:noFill/>
        </p:spPr>
        <p:txBody>
          <a:bodyPr wrap="none" rtlCol="0">
            <a:spAutoFit/>
          </a:bodyPr>
          <a:lstStyle/>
          <a:p>
            <a:r>
              <a:rPr lang="en-CA" sz="2400" dirty="0"/>
              <a:t>New</a:t>
            </a:r>
          </a:p>
          <a:p>
            <a:r>
              <a:rPr lang="en-CA" sz="2400" dirty="0"/>
              <a:t>Dental</a:t>
            </a:r>
            <a:r>
              <a:rPr lang="en-CA" dirty="0"/>
              <a:t> </a:t>
            </a:r>
            <a:r>
              <a:rPr lang="en-CA" sz="2400" dirty="0"/>
              <a:t>Clinic</a:t>
            </a:r>
          </a:p>
        </p:txBody>
      </p:sp>
      <p:cxnSp>
        <p:nvCxnSpPr>
          <p:cNvPr id="18" name="Straight Arrow Connector 17">
            <a:extLst>
              <a:ext uri="{FF2B5EF4-FFF2-40B4-BE49-F238E27FC236}">
                <a16:creationId xmlns:a16="http://schemas.microsoft.com/office/drawing/2014/main" id="{2BFBE990-D232-4A50-A981-8B4C3F91D097}"/>
              </a:ext>
            </a:extLst>
          </p:cNvPr>
          <p:cNvCxnSpPr>
            <a:cxnSpLocks/>
          </p:cNvCxnSpPr>
          <p:nvPr/>
        </p:nvCxnSpPr>
        <p:spPr>
          <a:xfrm>
            <a:off x="2299317" y="2539014"/>
            <a:ext cx="5504155" cy="2254928"/>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25865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709949" y="6134792"/>
            <a:ext cx="9094124" cy="0"/>
          </a:xfrm>
          <a:prstGeom prst="line">
            <a:avLst/>
          </a:prstGeom>
          <a:ln w="19050">
            <a:solidFill>
              <a:srgbClr val="E4242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61" y="5812227"/>
            <a:ext cx="2131522" cy="645130"/>
          </a:xfrm>
          <a:prstGeom prst="rect">
            <a:avLst/>
          </a:prstGeom>
        </p:spPr>
      </p:pic>
      <p:sp>
        <p:nvSpPr>
          <p:cNvPr id="16" name="Rounded Rectangle 15"/>
          <p:cNvSpPr/>
          <p:nvPr/>
        </p:nvSpPr>
        <p:spPr>
          <a:xfrm>
            <a:off x="648423" y="434072"/>
            <a:ext cx="10388600" cy="463845"/>
          </a:xfrm>
          <a:prstGeom prst="roundRect">
            <a:avLst/>
          </a:prstGeom>
          <a:noFill/>
          <a:ln w="28575">
            <a:solidFill>
              <a:srgbClr val="656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lumMod val="65000"/>
                    <a:lumOff val="35000"/>
                  </a:schemeClr>
                </a:solidFill>
                <a:latin typeface="Gotham Book" pitchFamily="50" charset="0"/>
                <a:cs typeface="Gotham Book" pitchFamily="50" charset="0"/>
              </a:rPr>
              <a:t>Existing Space</a:t>
            </a:r>
            <a:endParaRPr lang="en-CA" b="1" i="1" dirty="0">
              <a:solidFill>
                <a:schemeClr val="tx1">
                  <a:lumMod val="65000"/>
                  <a:lumOff val="35000"/>
                </a:schemeClr>
              </a:solidFill>
              <a:latin typeface="Gotham Book" pitchFamily="50" charset="0"/>
              <a:cs typeface="Gotham Book" pitchFamily="50" charset="0"/>
            </a:endParaRPr>
          </a:p>
        </p:txBody>
      </p:sp>
      <p:sp>
        <p:nvSpPr>
          <p:cNvPr id="3" name="TextBox 2"/>
          <p:cNvSpPr txBox="1"/>
          <p:nvPr/>
        </p:nvSpPr>
        <p:spPr>
          <a:xfrm>
            <a:off x="6035040" y="3329940"/>
            <a:ext cx="184731" cy="369332"/>
          </a:xfrm>
          <a:prstGeom prst="rect">
            <a:avLst/>
          </a:prstGeom>
          <a:noFill/>
        </p:spPr>
        <p:txBody>
          <a:bodyPr wrap="none" rtlCol="0">
            <a:spAutoFit/>
          </a:bodyPr>
          <a:lstStyle/>
          <a:p>
            <a:endParaRPr lang="en-CA" dirty="0"/>
          </a:p>
        </p:txBody>
      </p:sp>
      <p:pic>
        <p:nvPicPr>
          <p:cNvPr id="8" name="Picture 7"/>
          <p:cNvPicPr>
            <a:picLocks noChangeAspect="1"/>
          </p:cNvPicPr>
          <p:nvPr/>
        </p:nvPicPr>
        <p:blipFill>
          <a:blip r:embed="rId3"/>
          <a:stretch>
            <a:fillRect/>
          </a:stretch>
        </p:blipFill>
        <p:spPr>
          <a:xfrm>
            <a:off x="2799863" y="949411"/>
            <a:ext cx="3419908" cy="5133886"/>
          </a:xfrm>
          <a:prstGeom prst="rect">
            <a:avLst/>
          </a:prstGeom>
        </p:spPr>
      </p:pic>
      <p:sp>
        <p:nvSpPr>
          <p:cNvPr id="14" name="TextBox 13"/>
          <p:cNvSpPr txBox="1"/>
          <p:nvPr/>
        </p:nvSpPr>
        <p:spPr>
          <a:xfrm>
            <a:off x="6639791" y="1361209"/>
            <a:ext cx="3657600" cy="2092881"/>
          </a:xfrm>
          <a:prstGeom prst="rect">
            <a:avLst/>
          </a:prstGeom>
          <a:noFill/>
        </p:spPr>
        <p:txBody>
          <a:bodyPr wrap="square" rtlCol="0">
            <a:spAutoFit/>
          </a:bodyPr>
          <a:lstStyle/>
          <a:p>
            <a:r>
              <a:rPr lang="en-CA" dirty="0"/>
              <a:t>Original Location:</a:t>
            </a:r>
          </a:p>
          <a:p>
            <a:r>
              <a:rPr lang="en-CA" sz="1400" dirty="0"/>
              <a:t>2</a:t>
            </a:r>
            <a:r>
              <a:rPr lang="en-CA" sz="1400" baseline="30000" dirty="0"/>
              <a:t>nd</a:t>
            </a:r>
            <a:r>
              <a:rPr lang="en-CA" sz="1400" dirty="0"/>
              <a:t> floor of E building</a:t>
            </a:r>
          </a:p>
          <a:p>
            <a:r>
              <a:rPr lang="en-CA" sz="1400" dirty="0"/>
              <a:t>No direct outside access</a:t>
            </a:r>
          </a:p>
          <a:p>
            <a:r>
              <a:rPr lang="en-CA" sz="1400" dirty="0"/>
              <a:t>3300sf of dedicated space</a:t>
            </a:r>
          </a:p>
          <a:p>
            <a:endParaRPr lang="en-CA" sz="1400" dirty="0"/>
          </a:p>
          <a:p>
            <a:r>
              <a:rPr lang="en-CA" sz="1400" dirty="0"/>
              <a:t>Clinic – 8 chairs</a:t>
            </a:r>
          </a:p>
          <a:p>
            <a:r>
              <a:rPr lang="en-CA" sz="1400" dirty="0"/>
              <a:t>Radiography -4 </a:t>
            </a:r>
            <a:r>
              <a:rPr lang="en-CA" sz="1400" dirty="0" err="1"/>
              <a:t>xray</a:t>
            </a:r>
            <a:r>
              <a:rPr lang="en-CA" sz="1400" dirty="0"/>
              <a:t> rooms</a:t>
            </a:r>
          </a:p>
          <a:p>
            <a:endParaRPr lang="en-CA" sz="1400" dirty="0"/>
          </a:p>
          <a:p>
            <a:endParaRPr lang="en-CA" sz="1400"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111" y="3064390"/>
            <a:ext cx="3766960" cy="2825220"/>
          </a:xfrm>
          <a:prstGeom prst="rect">
            <a:avLst/>
          </a:prstGeom>
        </p:spPr>
      </p:pic>
    </p:spTree>
    <p:extLst>
      <p:ext uri="{BB962C8B-B14F-4D97-AF65-F5344CB8AC3E}">
        <p14:creationId xmlns:p14="http://schemas.microsoft.com/office/powerpoint/2010/main" val="1012230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6288" y="897917"/>
            <a:ext cx="5220419" cy="5349120"/>
          </a:xfrm>
          <a:prstGeom prst="rect">
            <a:avLst/>
          </a:prstGeom>
        </p:spPr>
      </p:pic>
      <p:cxnSp>
        <p:nvCxnSpPr>
          <p:cNvPr id="6" name="Straight Connector 5"/>
          <p:cNvCxnSpPr/>
          <p:nvPr/>
        </p:nvCxnSpPr>
        <p:spPr>
          <a:xfrm>
            <a:off x="2709949" y="6134792"/>
            <a:ext cx="9094124" cy="0"/>
          </a:xfrm>
          <a:prstGeom prst="line">
            <a:avLst/>
          </a:prstGeom>
          <a:ln w="19050">
            <a:solidFill>
              <a:srgbClr val="E4242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261" y="5812227"/>
            <a:ext cx="2131522" cy="645130"/>
          </a:xfrm>
          <a:prstGeom prst="rect">
            <a:avLst/>
          </a:prstGeom>
        </p:spPr>
      </p:pic>
      <p:sp>
        <p:nvSpPr>
          <p:cNvPr id="16" name="Rounded Rectangle 15"/>
          <p:cNvSpPr/>
          <p:nvPr/>
        </p:nvSpPr>
        <p:spPr>
          <a:xfrm>
            <a:off x="648423" y="434072"/>
            <a:ext cx="10388600" cy="463845"/>
          </a:xfrm>
          <a:prstGeom prst="roundRect">
            <a:avLst/>
          </a:prstGeom>
          <a:noFill/>
          <a:ln w="28575">
            <a:solidFill>
              <a:srgbClr val="656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lumMod val="65000"/>
                    <a:lumOff val="35000"/>
                  </a:schemeClr>
                </a:solidFill>
                <a:latin typeface="Gotham Book" pitchFamily="50" charset="0"/>
                <a:cs typeface="Gotham Book" pitchFamily="50" charset="0"/>
              </a:rPr>
              <a:t>Renovated Space</a:t>
            </a:r>
            <a:endParaRPr lang="en-CA" b="1" i="1" dirty="0">
              <a:solidFill>
                <a:schemeClr val="tx1">
                  <a:lumMod val="65000"/>
                  <a:lumOff val="35000"/>
                </a:schemeClr>
              </a:solidFill>
              <a:latin typeface="Gotham Book" pitchFamily="50" charset="0"/>
              <a:cs typeface="Gotham Book" pitchFamily="50" charset="0"/>
            </a:endParaRPr>
          </a:p>
        </p:txBody>
      </p:sp>
      <p:sp>
        <p:nvSpPr>
          <p:cNvPr id="3" name="TextBox 2"/>
          <p:cNvSpPr txBox="1"/>
          <p:nvPr/>
        </p:nvSpPr>
        <p:spPr>
          <a:xfrm>
            <a:off x="6035040" y="3329940"/>
            <a:ext cx="184731" cy="369332"/>
          </a:xfrm>
          <a:prstGeom prst="rect">
            <a:avLst/>
          </a:prstGeom>
          <a:noFill/>
        </p:spPr>
        <p:txBody>
          <a:bodyPr wrap="none" rtlCol="0">
            <a:spAutoFit/>
          </a:bodyPr>
          <a:lstStyle/>
          <a:p>
            <a:endParaRPr lang="en-CA" dirty="0"/>
          </a:p>
        </p:txBody>
      </p:sp>
      <p:sp>
        <p:nvSpPr>
          <p:cNvPr id="14" name="TextBox 13"/>
          <p:cNvSpPr txBox="1"/>
          <p:nvPr/>
        </p:nvSpPr>
        <p:spPr>
          <a:xfrm>
            <a:off x="6745582" y="1003176"/>
            <a:ext cx="4162941" cy="6186309"/>
          </a:xfrm>
          <a:prstGeom prst="rect">
            <a:avLst/>
          </a:prstGeom>
          <a:noFill/>
        </p:spPr>
        <p:txBody>
          <a:bodyPr wrap="square" rtlCol="0">
            <a:spAutoFit/>
          </a:bodyPr>
          <a:lstStyle/>
          <a:p>
            <a:r>
              <a:rPr lang="en-CA" dirty="0"/>
              <a:t>Renovated Location:</a:t>
            </a:r>
          </a:p>
          <a:p>
            <a:r>
              <a:rPr lang="en-CA" sz="1400" dirty="0"/>
              <a:t>1</a:t>
            </a:r>
            <a:r>
              <a:rPr lang="en-CA" sz="1400" baseline="30000" dirty="0"/>
              <a:t>st</a:t>
            </a:r>
            <a:r>
              <a:rPr lang="en-CA" sz="1400" dirty="0"/>
              <a:t> floor of A building</a:t>
            </a:r>
          </a:p>
          <a:p>
            <a:r>
              <a:rPr lang="en-CA" sz="1400" dirty="0"/>
              <a:t>Direct access from outside</a:t>
            </a:r>
          </a:p>
          <a:p>
            <a:r>
              <a:rPr lang="en-CA" sz="1400" dirty="0"/>
              <a:t>Meter parking &amp; Bus stop adjacent</a:t>
            </a:r>
          </a:p>
          <a:p>
            <a:r>
              <a:rPr lang="en-CA" sz="1400" dirty="0"/>
              <a:t>8083sf of dedicated space</a:t>
            </a:r>
          </a:p>
          <a:p>
            <a:endParaRPr lang="en-CA" sz="1400" dirty="0"/>
          </a:p>
          <a:p>
            <a:r>
              <a:rPr lang="en-CA" sz="1400" dirty="0"/>
              <a:t>Clinic – 16 chairs</a:t>
            </a:r>
          </a:p>
          <a:p>
            <a:r>
              <a:rPr lang="en-CA" sz="1400" dirty="0"/>
              <a:t>Radiography -6 operatory plus 1 </a:t>
            </a:r>
            <a:r>
              <a:rPr lang="en-CA" sz="1400" dirty="0" err="1"/>
              <a:t>pano</a:t>
            </a:r>
            <a:r>
              <a:rPr lang="en-CA" sz="1400" dirty="0"/>
              <a:t> machine</a:t>
            </a:r>
          </a:p>
          <a:p>
            <a:endParaRPr lang="en-CA" sz="1400" dirty="0"/>
          </a:p>
          <a:p>
            <a:r>
              <a:rPr lang="en-CA" dirty="0"/>
              <a:t>Renovated Area - 8,083 sf / 751 </a:t>
            </a:r>
            <a:r>
              <a:rPr lang="en-CA" dirty="0" err="1"/>
              <a:t>sm</a:t>
            </a:r>
            <a:endParaRPr lang="en-CA" dirty="0"/>
          </a:p>
          <a:p>
            <a:r>
              <a:rPr lang="en-CA" dirty="0"/>
              <a:t>Total Project Cost - $6.8M</a:t>
            </a:r>
          </a:p>
          <a:p>
            <a:r>
              <a:rPr lang="en-CA" dirty="0"/>
              <a:t>Project Budget - $7.35M</a:t>
            </a:r>
          </a:p>
          <a:p>
            <a:r>
              <a:rPr lang="en-CA" dirty="0"/>
              <a:t> </a:t>
            </a:r>
          </a:p>
          <a:p>
            <a:r>
              <a:rPr lang="en-CA" dirty="0"/>
              <a:t>Square Foot Cost - $841.27</a:t>
            </a:r>
          </a:p>
          <a:p>
            <a:r>
              <a:rPr lang="en-CA" dirty="0"/>
              <a:t>Square Meter Cost - $9,054.00</a:t>
            </a:r>
          </a:p>
          <a:p>
            <a:endParaRPr lang="en-CA" dirty="0"/>
          </a:p>
          <a:p>
            <a:r>
              <a:rPr lang="en-CA" dirty="0"/>
              <a:t>Equipment (and design assistance) by Henry Schein ~ $2.4M budget</a:t>
            </a:r>
          </a:p>
          <a:p>
            <a:endParaRPr lang="en-CA" dirty="0"/>
          </a:p>
          <a:p>
            <a:r>
              <a:rPr lang="en-CA" dirty="0"/>
              <a:t>Client based Software NIC</a:t>
            </a:r>
          </a:p>
          <a:p>
            <a:endParaRPr lang="en-CA" dirty="0"/>
          </a:p>
          <a:p>
            <a:endParaRPr lang="en-CA" dirty="0"/>
          </a:p>
          <a:p>
            <a:endParaRPr lang="en-CA" dirty="0"/>
          </a:p>
          <a:p>
            <a:endParaRPr lang="en-CA" sz="1400" dirty="0"/>
          </a:p>
        </p:txBody>
      </p:sp>
    </p:spTree>
    <p:extLst>
      <p:ext uri="{BB962C8B-B14F-4D97-AF65-F5344CB8AC3E}">
        <p14:creationId xmlns:p14="http://schemas.microsoft.com/office/powerpoint/2010/main" val="3157265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709949" y="6134792"/>
            <a:ext cx="9094124" cy="0"/>
          </a:xfrm>
          <a:prstGeom prst="line">
            <a:avLst/>
          </a:prstGeom>
          <a:ln w="19050">
            <a:solidFill>
              <a:srgbClr val="E4242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61" y="5812227"/>
            <a:ext cx="2131522" cy="645130"/>
          </a:xfrm>
          <a:prstGeom prst="rect">
            <a:avLst/>
          </a:prstGeom>
        </p:spPr>
      </p:pic>
      <p:sp>
        <p:nvSpPr>
          <p:cNvPr id="16" name="Rounded Rectangle 15"/>
          <p:cNvSpPr/>
          <p:nvPr/>
        </p:nvSpPr>
        <p:spPr>
          <a:xfrm>
            <a:off x="648423" y="434072"/>
            <a:ext cx="10388600" cy="463845"/>
          </a:xfrm>
          <a:prstGeom prst="roundRect">
            <a:avLst/>
          </a:prstGeom>
          <a:noFill/>
          <a:ln w="28575">
            <a:solidFill>
              <a:srgbClr val="656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lumMod val="65000"/>
                    <a:lumOff val="35000"/>
                  </a:schemeClr>
                </a:solidFill>
                <a:latin typeface="Gotham Book" pitchFamily="50" charset="0"/>
                <a:cs typeface="Gotham Book" pitchFamily="50" charset="0"/>
              </a:rPr>
              <a:t>Renovated Space</a:t>
            </a:r>
            <a:endParaRPr lang="en-CA" b="1" i="1" dirty="0">
              <a:solidFill>
                <a:schemeClr val="tx1">
                  <a:lumMod val="65000"/>
                  <a:lumOff val="35000"/>
                </a:schemeClr>
              </a:solidFill>
              <a:latin typeface="Gotham Book" pitchFamily="50" charset="0"/>
              <a:cs typeface="Gotham Book" pitchFamily="50" charset="0"/>
            </a:endParaRPr>
          </a:p>
        </p:txBody>
      </p:sp>
      <p:sp>
        <p:nvSpPr>
          <p:cNvPr id="3" name="TextBox 2"/>
          <p:cNvSpPr txBox="1"/>
          <p:nvPr/>
        </p:nvSpPr>
        <p:spPr>
          <a:xfrm>
            <a:off x="6035040" y="3329940"/>
            <a:ext cx="184731" cy="369332"/>
          </a:xfrm>
          <a:prstGeom prst="rect">
            <a:avLst/>
          </a:prstGeom>
          <a:noFill/>
        </p:spPr>
        <p:txBody>
          <a:bodyPr wrap="none" rtlCol="0">
            <a:spAutoFit/>
          </a:bodyPr>
          <a:lstStyle/>
          <a:p>
            <a:endParaRPr lang="en-CA" dirty="0"/>
          </a:p>
        </p:txBody>
      </p:sp>
      <p:graphicFrame>
        <p:nvGraphicFramePr>
          <p:cNvPr id="2" name="Table 1">
            <a:extLst>
              <a:ext uri="{FF2B5EF4-FFF2-40B4-BE49-F238E27FC236}">
                <a16:creationId xmlns:a16="http://schemas.microsoft.com/office/drawing/2014/main" id="{2512841B-9562-4B69-9F14-ADFBE7FAB7CA}"/>
              </a:ext>
            </a:extLst>
          </p:cNvPr>
          <p:cNvGraphicFramePr>
            <a:graphicFrameLocks noGrp="1"/>
          </p:cNvGraphicFramePr>
          <p:nvPr>
            <p:extLst>
              <p:ext uri="{D42A27DB-BD31-4B8C-83A1-F6EECF244321}">
                <p14:modId xmlns:p14="http://schemas.microsoft.com/office/powerpoint/2010/main" val="3333736606"/>
              </p:ext>
            </p:extLst>
          </p:nvPr>
        </p:nvGraphicFramePr>
        <p:xfrm>
          <a:off x="1056443" y="1180716"/>
          <a:ext cx="9980580" cy="4635337"/>
        </p:xfrm>
        <a:graphic>
          <a:graphicData uri="http://schemas.openxmlformats.org/drawingml/2006/table">
            <a:tbl>
              <a:tblPr firstRow="1" firstCol="1" bandRow="1">
                <a:tableStyleId>{5C22544A-7EE6-4342-B048-85BDC9FD1C3A}</a:tableStyleId>
              </a:tblPr>
              <a:tblGrid>
                <a:gridCol w="1162974">
                  <a:extLst>
                    <a:ext uri="{9D8B030D-6E8A-4147-A177-3AD203B41FA5}">
                      <a16:colId xmlns:a16="http://schemas.microsoft.com/office/drawing/2014/main" val="1038528246"/>
                    </a:ext>
                  </a:extLst>
                </a:gridCol>
                <a:gridCol w="8817606">
                  <a:extLst>
                    <a:ext uri="{9D8B030D-6E8A-4147-A177-3AD203B41FA5}">
                      <a16:colId xmlns:a16="http://schemas.microsoft.com/office/drawing/2014/main" val="1823484879"/>
                    </a:ext>
                  </a:extLst>
                </a:gridCol>
              </a:tblGrid>
              <a:tr h="1414617">
                <a:tc>
                  <a:txBody>
                    <a:bodyPr/>
                    <a:lstStyle/>
                    <a:p>
                      <a:endParaRPr lang="en-CA" sz="1800" dirty="0">
                        <a:effectLst/>
                      </a:endParaRPr>
                    </a:p>
                    <a:p>
                      <a:r>
                        <a:rPr lang="en-CA" sz="1800" dirty="0">
                          <a:effectLst/>
                        </a:rPr>
                        <a:t>Video</a:t>
                      </a:r>
                      <a:endParaRPr lang="en-CA" sz="1800" dirty="0">
                        <a:effectLst/>
                        <a:latin typeface="Times New Roman" panose="02020603050405020304" pitchFamily="18" charset="0"/>
                        <a:ea typeface="Calibri" panose="020F0502020204030204" pitchFamily="34" charset="0"/>
                      </a:endParaRPr>
                    </a:p>
                  </a:txBody>
                  <a:tcPr marL="50800" marR="50800" marT="50800" marB="50800"/>
                </a:tc>
                <a:tc>
                  <a:txBody>
                    <a:bodyPr/>
                    <a:lstStyle/>
                    <a:p>
                      <a:pPr marL="285750" indent="-285750">
                        <a:buFont typeface="Arial" panose="020B0604020202020204" pitchFamily="34" charset="0"/>
                        <a:buChar char="•"/>
                      </a:pPr>
                      <a:endParaRPr lang="en-CA" sz="1800" u="none" dirty="0">
                        <a:effectLst/>
                      </a:endParaRPr>
                    </a:p>
                    <a:p>
                      <a:pPr marL="285750" indent="-285750">
                        <a:buFont typeface="Arial" panose="020B0604020202020204" pitchFamily="34" charset="0"/>
                        <a:buChar char="•"/>
                      </a:pPr>
                      <a:r>
                        <a:rPr lang="en-CA" sz="1800" u="none" dirty="0">
                          <a:effectLst/>
                        </a:rPr>
                        <a:t>YouTube Video presentation of the new Dental Clinic</a:t>
                      </a:r>
                    </a:p>
                    <a:p>
                      <a:endParaRPr lang="en-CA" sz="1000" u="sng" dirty="0">
                        <a:effectLst/>
                        <a:hlinkClick r:id="rId3">
                          <a:extLst>
                            <a:ext uri="{A12FA001-AC4F-418D-AE19-62706E023703}">
                              <ahyp:hlinkClr xmlns:ahyp="http://schemas.microsoft.com/office/drawing/2018/hyperlinkcolor" val="tx"/>
                            </a:ext>
                          </a:extLst>
                        </a:hlinkClick>
                      </a:endParaRPr>
                    </a:p>
                    <a:p>
                      <a:r>
                        <a:rPr lang="en-CA" sz="1800" u="none" dirty="0">
                          <a:solidFill>
                            <a:schemeClr val="tx1"/>
                          </a:solidFill>
                          <a:effectLst/>
                        </a:rPr>
                        <a:t>              </a:t>
                      </a:r>
                      <a:r>
                        <a:rPr lang="en-CA" sz="1800" u="sng" dirty="0">
                          <a:solidFill>
                            <a:schemeClr val="tx1"/>
                          </a:solidFill>
                          <a:effectLst/>
                          <a:hlinkClick r:id="rId3">
                            <a:extLst>
                              <a:ext uri="{A12FA001-AC4F-418D-AE19-62706E023703}">
                                <ahyp:hlinkClr xmlns:ahyp="http://schemas.microsoft.com/office/drawing/2018/hyperlinkcolor" val="tx"/>
                              </a:ext>
                            </a:extLst>
                          </a:hlinkClick>
                        </a:rPr>
                        <a:t>https://youtu.be/uvTjlzWA6fg</a:t>
                      </a:r>
                      <a:endParaRPr lang="en-CA" sz="1800" dirty="0">
                        <a:solidFill>
                          <a:schemeClr val="tx1"/>
                        </a:solidFill>
                        <a:effectLst/>
                        <a:latin typeface="Times New Roman" panose="02020603050405020304" pitchFamily="18" charset="0"/>
                        <a:ea typeface="Calibri" panose="020F0502020204030204" pitchFamily="34" charset="0"/>
                      </a:endParaRPr>
                    </a:p>
                  </a:txBody>
                  <a:tcPr marL="50800" marR="50800" marT="50800" marB="50800"/>
                </a:tc>
                <a:extLst>
                  <a:ext uri="{0D108BD9-81ED-4DB2-BD59-A6C34878D82A}">
                    <a16:rowId xmlns:a16="http://schemas.microsoft.com/office/drawing/2014/main" val="1148150844"/>
                  </a:ext>
                </a:extLst>
              </a:tr>
              <a:tr h="2244681">
                <a:tc>
                  <a:txBody>
                    <a:bodyPr/>
                    <a:lstStyle/>
                    <a:p>
                      <a:r>
                        <a:rPr lang="en-CA" sz="1800" dirty="0">
                          <a:effectLst/>
                          <a:latin typeface="Times New Roman" panose="02020603050405020304" pitchFamily="18" charset="0"/>
                          <a:ea typeface="Calibri" panose="020F0502020204030204" pitchFamily="34" charset="0"/>
                        </a:rPr>
                        <a:t>Intro by President Devlin</a:t>
                      </a:r>
                    </a:p>
                  </a:txBody>
                  <a:tcPr marL="50800" marR="50800" marT="50800" marB="50800"/>
                </a:tc>
                <a:tc>
                  <a:txBody>
                    <a:bodyPr/>
                    <a:lstStyle/>
                    <a:p>
                      <a:pPr marL="742950" lvl="1" indent="-285750" fontAlgn="ctr">
                        <a:spcAft>
                          <a:spcPts val="0"/>
                        </a:spcAft>
                        <a:buSzPts val="1000"/>
                        <a:buFont typeface="Symbol" panose="05050102010706020507" pitchFamily="18" charset="2"/>
                        <a:buChar char=""/>
                        <a:tabLst>
                          <a:tab pos="914400" algn="l"/>
                        </a:tabLst>
                      </a:pPr>
                      <a:r>
                        <a:rPr lang="en-CA" sz="1600" dirty="0">
                          <a:effectLst/>
                        </a:rPr>
                        <a:t>As a College we have had our own challenges during the pandemic. We are very pleased that Fanshawe has been able to continue construction during the last year, allowing us to move forward with our campus improvements. It hasn’t been easy, but this beautiful state-of-the-art facility is a prime example of how the College has updated its facilities for current and future students.</a:t>
                      </a:r>
                    </a:p>
                    <a:p>
                      <a:pPr marL="172085"/>
                      <a:r>
                        <a:rPr lang="en-CA" sz="1600" dirty="0">
                          <a:effectLst/>
                        </a:rPr>
                        <a:t> </a:t>
                      </a:r>
                    </a:p>
                    <a:p>
                      <a:pPr marL="742950" lvl="1" indent="-285750" fontAlgn="ctr">
                        <a:spcAft>
                          <a:spcPts val="0"/>
                        </a:spcAft>
                        <a:buSzPts val="1000"/>
                        <a:buFont typeface="Symbol" panose="05050102010706020507" pitchFamily="18" charset="2"/>
                        <a:buChar char=""/>
                        <a:tabLst>
                          <a:tab pos="914400" algn="l"/>
                        </a:tabLst>
                      </a:pPr>
                      <a:r>
                        <a:rPr lang="en-CA" sz="1600" dirty="0">
                          <a:effectLst/>
                        </a:rPr>
                        <a:t>We are committed to excellence in education and contributing to the health and wellbeing of our community. This clinic is a learning lab for our students – it will allow them to hone their skills</a:t>
                      </a:r>
                      <a:endParaRPr lang="en-CA" sz="1600" dirty="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1026553953"/>
                  </a:ext>
                </a:extLst>
              </a:tr>
              <a:tr h="903832">
                <a:tc>
                  <a:txBody>
                    <a:bodyPr/>
                    <a:lstStyle/>
                    <a:p>
                      <a:endParaRPr lang="en-CA" sz="1800" dirty="0">
                        <a:effectLst/>
                      </a:endParaRPr>
                    </a:p>
                    <a:p>
                      <a:r>
                        <a:rPr lang="en-CA" sz="1800" dirty="0">
                          <a:effectLst/>
                        </a:rPr>
                        <a:t>Article</a:t>
                      </a:r>
                      <a:endParaRPr lang="en-CA" sz="1800" dirty="0">
                        <a:effectLst/>
                        <a:latin typeface="Times New Roman" panose="02020603050405020304" pitchFamily="18" charset="0"/>
                        <a:ea typeface="Calibri" panose="020F0502020204030204" pitchFamily="34" charset="0"/>
                      </a:endParaRPr>
                    </a:p>
                  </a:txBody>
                  <a:tcPr marL="50800" marR="50800" marT="50800" marB="50800"/>
                </a:tc>
                <a:tc>
                  <a:txBody>
                    <a:bodyPr/>
                    <a:lstStyle/>
                    <a:p>
                      <a:endParaRPr lang="en-CA" sz="1800" b="1" u="sng" dirty="0">
                        <a:solidFill>
                          <a:schemeClr val="tx1"/>
                        </a:solidFill>
                        <a:effectLst/>
                        <a:hlinkClick r:id="rId4">
                          <a:extLst>
                            <a:ext uri="{A12FA001-AC4F-418D-AE19-62706E023703}">
                              <ahyp:hlinkClr xmlns:ahyp="http://schemas.microsoft.com/office/drawing/2018/hyperlinkcolor" val="tx"/>
                            </a:ext>
                          </a:extLst>
                        </a:hlinkClick>
                      </a:endParaRPr>
                    </a:p>
                    <a:p>
                      <a:r>
                        <a:rPr lang="en-CA" sz="1800" b="1" u="sng" dirty="0">
                          <a:solidFill>
                            <a:schemeClr val="tx1"/>
                          </a:solidFill>
                          <a:effectLst/>
                          <a:hlinkClick r:id="rId4">
                            <a:extLst>
                              <a:ext uri="{A12FA001-AC4F-418D-AE19-62706E023703}">
                                <ahyp:hlinkClr xmlns:ahyp="http://schemas.microsoft.com/office/drawing/2018/hyperlinkcolor" val="tx"/>
                              </a:ext>
                            </a:extLst>
                          </a:hlinkClick>
                        </a:rPr>
                        <a:t>https://www.fanshawec.ca/about-fanshawe/news/fanshawe-opens-new-oral-health-clinic</a:t>
                      </a:r>
                      <a:endParaRPr lang="en-CA" sz="1800" b="1" u="sng" dirty="0">
                        <a:solidFill>
                          <a:schemeClr val="tx1"/>
                        </a:solidFill>
                        <a:effectLst/>
                      </a:endParaRPr>
                    </a:p>
                    <a:p>
                      <a:endParaRPr lang="en-CA" sz="1800" b="1" dirty="0">
                        <a:solidFill>
                          <a:schemeClr val="tx1"/>
                        </a:solidFill>
                        <a:effectLst/>
                        <a:latin typeface="Times New Roman" panose="02020603050405020304" pitchFamily="18" charset="0"/>
                        <a:ea typeface="Calibri" panose="020F0502020204030204" pitchFamily="34" charset="0"/>
                      </a:endParaRPr>
                    </a:p>
                  </a:txBody>
                  <a:tcPr marL="50800" marR="50800" marT="50800" marB="50800"/>
                </a:tc>
                <a:extLst>
                  <a:ext uri="{0D108BD9-81ED-4DB2-BD59-A6C34878D82A}">
                    <a16:rowId xmlns:a16="http://schemas.microsoft.com/office/drawing/2014/main" val="2894925763"/>
                  </a:ext>
                </a:extLst>
              </a:tr>
            </a:tbl>
          </a:graphicData>
        </a:graphic>
      </p:graphicFrame>
    </p:spTree>
    <p:extLst>
      <p:ext uri="{BB962C8B-B14F-4D97-AF65-F5344CB8AC3E}">
        <p14:creationId xmlns:p14="http://schemas.microsoft.com/office/powerpoint/2010/main" val="4216758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D508E11-F00A-460C-8782-0CAC0DA0ED3D}" vid="{EE143D18-E8EE-4B97-89E5-145053D996E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F0038A90F77646B4C95FB17264DFF1" ma:contentTypeVersion="0" ma:contentTypeDescription="Create a new document." ma:contentTypeScope="" ma:versionID="a6dabdf465b0c781fe76474c8273ad72">
  <xsd:schema xmlns:xsd="http://www.w3.org/2001/XMLSchema" xmlns:xs="http://www.w3.org/2001/XMLSchema" xmlns:p="http://schemas.microsoft.com/office/2006/metadata/properties" targetNamespace="http://schemas.microsoft.com/office/2006/metadata/properties" ma:root="true" ma:fieldsID="00024935fd391111953add73c5e630b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EED2BF-F694-4A31-A615-C6EFEC9F9E8A}">
  <ds:schemaRefs>
    <ds:schemaRef ds:uri="http://schemas.microsoft.com/sharepoint/v3/contenttype/forms"/>
  </ds:schemaRefs>
</ds:datastoreItem>
</file>

<file path=customXml/itemProps2.xml><?xml version="1.0" encoding="utf-8"?>
<ds:datastoreItem xmlns:ds="http://schemas.openxmlformats.org/officeDocument/2006/customXml" ds:itemID="{DABACDDC-DB01-4600-8742-2F83D79F389C}">
  <ds:schemaRefs>
    <ds:schemaRef ds:uri="http://schemas.microsoft.com/office/2006/documentManagement/types"/>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5FB0CE6-AE0A-43BA-A782-6AE963A160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Fanshawe PPT</Template>
  <TotalTime>8133</TotalTime>
  <Words>272</Words>
  <Application>Microsoft Office PowerPoint</Application>
  <PresentationFormat>Widescreen</PresentationFormat>
  <Paragraphs>53</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Calibri Light</vt:lpstr>
      <vt:lpstr>Gotham Book</vt:lpstr>
      <vt:lpstr>Gotham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Fanshawe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Sheilagh Raynor</dc:creator>
  <cp:lastModifiedBy>Bergsma, Brian</cp:lastModifiedBy>
  <cp:revision>149</cp:revision>
  <cp:lastPrinted>2021-03-17T20:36:03Z</cp:lastPrinted>
  <dcterms:created xsi:type="dcterms:W3CDTF">2019-09-19T15:18:43Z</dcterms:created>
  <dcterms:modified xsi:type="dcterms:W3CDTF">2021-06-10T19:25:33Z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0x01010080F0038A90F77646B4C95FB17264DFF1</vt:lpwstr>
  </property>
</Properties>
</file>