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75" r:id="rId7"/>
    <p:sldId id="605" r:id="rId8"/>
    <p:sldId id="606" r:id="rId9"/>
    <p:sldId id="619" r:id="rId10"/>
    <p:sldId id="620" r:id="rId11"/>
    <p:sldId id="614" r:id="rId12"/>
    <p:sldId id="607" r:id="rId13"/>
    <p:sldId id="617" r:id="rId14"/>
    <p:sldId id="618" r:id="rId15"/>
    <p:sldId id="608" r:id="rId16"/>
    <p:sldId id="610" r:id="rId17"/>
    <p:sldId id="611" r:id="rId18"/>
    <p:sldId id="612" r:id="rId19"/>
    <p:sldId id="613" r:id="rId20"/>
    <p:sldId id="622" r:id="rId21"/>
  </p:sldIdLst>
  <p:sldSz cx="9144000" cy="6858000" type="screen4x3"/>
  <p:notesSz cx="7315200" cy="9601200"/>
  <p:defaultTextStyle>
    <a:defPPr>
      <a:defRPr lang="en-US"/>
    </a:defPPr>
    <a:lvl1pPr marL="0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1pPr>
    <a:lvl2pPr marL="492223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2pPr>
    <a:lvl3pPr marL="984449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3pPr>
    <a:lvl4pPr marL="1476672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4pPr>
    <a:lvl5pPr marL="1968897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5pPr>
    <a:lvl6pPr marL="2461121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6pPr>
    <a:lvl7pPr marL="2953344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7pPr>
    <a:lvl8pPr marL="3445569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8pPr>
    <a:lvl9pPr marL="3937793" algn="l" defTabSz="492223" rtl="0" eaLnBrk="1" latinLnBrk="0" hangingPunct="1">
      <a:defRPr sz="19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med Waked" initials="AW" lastIdx="84" clrIdx="0">
    <p:extLst>
      <p:ext uri="{19B8F6BF-5375-455C-9EA6-DF929625EA0E}">
        <p15:presenceInfo xmlns:p15="http://schemas.microsoft.com/office/powerpoint/2012/main" userId="S-1-5-21-1989483694-326399252-943750798-607573" providerId="AD"/>
      </p:ext>
    </p:extLst>
  </p:cmAuthor>
  <p:cmAuthor id="2" name="Ryan Southwood" initials="RS" lastIdx="8" clrIdx="1">
    <p:extLst>
      <p:ext uri="{19B8F6BF-5375-455C-9EA6-DF929625EA0E}">
        <p15:presenceInfo xmlns:p15="http://schemas.microsoft.com/office/powerpoint/2012/main" userId="S-1-5-21-1989483694-326399252-943750798-619573" providerId="AD"/>
      </p:ext>
    </p:extLst>
  </p:cmAuthor>
  <p:cmAuthor id="3" name="Smith, Lucas" initials="SL" lastIdx="3" clrIdx="2">
    <p:extLst>
      <p:ext uri="{19B8F6BF-5375-455C-9EA6-DF929625EA0E}">
        <p15:presenceInfo xmlns:p15="http://schemas.microsoft.com/office/powerpoint/2012/main" userId="S::lucas.smith@colliersprojectleaders.com::340c306f-f4c4-4280-b741-594c51fd51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3E"/>
    <a:srgbClr val="267A52"/>
    <a:srgbClr val="FF9900"/>
    <a:srgbClr val="339966"/>
    <a:srgbClr val="00D07C"/>
    <a:srgbClr val="000000"/>
    <a:srgbClr val="006643"/>
    <a:srgbClr val="FFFFFF"/>
    <a:srgbClr val="FFFFC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76" autoAdjust="0"/>
    <p:restoredTop sz="95852" autoAdjust="0"/>
  </p:normalViewPr>
  <p:slideViewPr>
    <p:cSldViewPr snapToGrid="0" snapToObjects="1">
      <p:cViewPr>
        <p:scale>
          <a:sx n="100" d="100"/>
          <a:sy n="100" d="100"/>
        </p:scale>
        <p:origin x="1404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/>
          <a:lstStyle>
            <a:lvl1pPr algn="r">
              <a:defRPr sz="1300"/>
            </a:lvl1pPr>
          </a:lstStyle>
          <a:p>
            <a:fld id="{FD678AF4-5E64-AC4C-BB17-179E924E563F}" type="datetimeFigureOut">
              <a:rPr lang="en-US" smtClean="0"/>
              <a:t>6/11/2021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 anchor="b"/>
          <a:lstStyle>
            <a:lvl1pPr algn="r">
              <a:defRPr sz="1300"/>
            </a:lvl1pPr>
          </a:lstStyle>
          <a:p>
            <a:fld id="{B9BC6A53-3777-FA4B-999B-678D40C4B3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13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/>
          <a:lstStyle>
            <a:lvl1pPr algn="r">
              <a:defRPr sz="1300"/>
            </a:lvl1pPr>
          </a:lstStyle>
          <a:p>
            <a:fld id="{2DBA0A7F-40AB-B84E-BA8C-8861397EF456}" type="datetimeFigureOut">
              <a:rPr lang="en-US" smtClean="0"/>
              <a:t>6/11/2021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9" tIns="47874" rIns="95749" bIns="478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9" tIns="47874" rIns="95749" bIns="47874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5749" tIns="47874" rIns="95749" bIns="47874" rtlCol="0" anchor="b"/>
          <a:lstStyle>
            <a:lvl1pPr algn="r">
              <a:defRPr sz="1300"/>
            </a:lvl1pPr>
          </a:lstStyle>
          <a:p>
            <a:fld id="{64B51CE3-F1EC-6B4D-8B6D-86D363C89B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759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1pPr>
    <a:lvl2pPr marL="492223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2pPr>
    <a:lvl3pPr marL="984449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3pPr>
    <a:lvl4pPr marL="1476672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4pPr>
    <a:lvl5pPr marL="1968897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5pPr>
    <a:lvl6pPr marL="2461121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2953344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3445569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3937793" algn="l" defTabSz="49222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90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00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1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83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13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33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5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21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67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6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90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03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31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80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VV to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1D00-EFA6-1941-BECB-DF7787B12CB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2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287430"/>
            <a:ext cx="5411971" cy="163551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This is your 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024545"/>
            <a:ext cx="6804836" cy="157935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700" baseline="0">
                <a:solidFill>
                  <a:schemeClr val="accent3"/>
                </a:solidFill>
              </a:defRPr>
            </a:lvl1pPr>
            <a:lvl2pPr marL="439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9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7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6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Presentation subtitle or brief one-sentence description.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5731425"/>
            <a:ext cx="4019011" cy="641906"/>
          </a:xfrm>
        </p:spPr>
        <p:txBody>
          <a:bodyPr anchor="b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Month 24th,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3281"/>
            <a:ext cx="9144000" cy="978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58" y="501539"/>
            <a:ext cx="2603500" cy="54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Key Point w/Sub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7679" y="2336801"/>
            <a:ext cx="2582904" cy="341581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87679" y="1803799"/>
            <a:ext cx="2582904" cy="549262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pic>
        <p:nvPicPr>
          <p:cNvPr id="22" name="Picture 21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23" name="Slide Number Placeholder 8"/>
          <p:cNvSpPr>
            <a:spLocks noGrp="1"/>
          </p:cNvSpPr>
          <p:nvPr>
            <p:ph type="sldNum" sz="quarter" idx="21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basic 3-column key point slide with subtitles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79416" y="2336801"/>
            <a:ext cx="2582904" cy="341581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3279416" y="1803799"/>
            <a:ext cx="2582904" cy="549262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062449" y="2336801"/>
            <a:ext cx="2582904" cy="341581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062449" y="1803799"/>
            <a:ext cx="2582904" cy="549262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5456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oint Key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7679" y="1803403"/>
            <a:ext cx="2582904" cy="1819473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subject.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287581" y="1803403"/>
            <a:ext cx="2566689" cy="1819473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55253" y="1803403"/>
            <a:ext cx="2590101" cy="1819473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7679" y="3848103"/>
            <a:ext cx="2582904" cy="1916089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287581" y="3848103"/>
            <a:ext cx="2566689" cy="1916089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062388" y="3848103"/>
            <a:ext cx="2582966" cy="1916089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pic>
        <p:nvPicPr>
          <p:cNvPr id="20" name="Picture 19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21" name="Slide Number Placeholder 8"/>
          <p:cNvSpPr>
            <a:spLocks noGrp="1"/>
          </p:cNvSpPr>
          <p:nvPr>
            <p:ph type="sldNum" sz="quarter" idx="21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6 column key point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8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oint Key Point w/ Sub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2336800"/>
            <a:ext cx="2628496" cy="1273454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subject.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266650" y="2336800"/>
            <a:ext cx="2611995" cy="1273454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66635" y="2336800"/>
            <a:ext cx="2628558" cy="1273454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2" y="4393805"/>
            <a:ext cx="2628496" cy="1261149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266650" y="4393805"/>
            <a:ext cx="2611995" cy="1261149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066635" y="4393805"/>
            <a:ext cx="2628558" cy="1261149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subject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2" y="1803799"/>
            <a:ext cx="2628496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266650" y="1803799"/>
            <a:ext cx="2611995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066635" y="1803799"/>
            <a:ext cx="2628496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57202" y="3860804"/>
            <a:ext cx="2628496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6650" y="3860804"/>
            <a:ext cx="2611995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066635" y="3860804"/>
            <a:ext cx="2628496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pic>
        <p:nvPicPr>
          <p:cNvPr id="27" name="Picture 26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28" name="Slide Number Placeholder 8"/>
          <p:cNvSpPr>
            <a:spLocks noGrp="1"/>
          </p:cNvSpPr>
          <p:nvPr>
            <p:ph type="sldNum" sz="quarter" idx="27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Picture 28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6-column key point slide with subtitles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38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 Bulk Content w/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7679" y="1803400"/>
            <a:ext cx="6769648" cy="3960789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Use this slide only for presentations that are being sent our for ample reading – never when using this as supporting slides for a stand-up presentation.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9" name="Picture 8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1-column bulk slide for long content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454096" y="479819"/>
            <a:ext cx="1203767" cy="5284371"/>
          </a:xfrm>
        </p:spPr>
        <p:txBody>
          <a:bodyPr/>
          <a:lstStyle>
            <a:lvl1pPr>
              <a:spcBef>
                <a:spcPts val="956"/>
              </a:spcBef>
              <a:defRPr sz="1181">
                <a:solidFill>
                  <a:srgbClr val="589278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1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 Bulk Content, No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8775" y="479820"/>
            <a:ext cx="6800126" cy="5284370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This is a 1-column bulk content slide without a title. Click to edit content. Use this slide only for presentations that are being sent our for ample reading – never when using this as supporting slides for a stand-up presentation.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8" name="Picture 7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454096" y="479819"/>
            <a:ext cx="1203767" cy="5284371"/>
          </a:xfrm>
        </p:spPr>
        <p:txBody>
          <a:bodyPr/>
          <a:lstStyle>
            <a:lvl1pPr>
              <a:spcBef>
                <a:spcPts val="956"/>
              </a:spcBef>
              <a:defRPr sz="1181">
                <a:solidFill>
                  <a:srgbClr val="589278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1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Bul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7679" y="2336801"/>
            <a:ext cx="3991278" cy="3427391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our for ample reading – never when using this as supporting slides for a stand-up presentation.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73964" y="2336801"/>
            <a:ext cx="3982964" cy="3427391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our for ample reading – never when using this as supporting slides for a stand-up presentation.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87679" y="1792224"/>
            <a:ext cx="3991278" cy="551124"/>
          </a:xfrm>
        </p:spPr>
        <p:txBody>
          <a:bodyPr/>
          <a:lstStyle>
            <a:lvl1pPr>
              <a:defRPr sz="1181" b="1" baseline="0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73962" y="1792224"/>
            <a:ext cx="3982964" cy="551124"/>
          </a:xfrm>
        </p:spPr>
        <p:txBody>
          <a:bodyPr/>
          <a:lstStyle>
            <a:lvl1pPr>
              <a:defRPr sz="1181"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pic>
        <p:nvPicPr>
          <p:cNvPr id="11" name="Picture 10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3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2-column bulk slide for long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4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Bul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7679" y="2336800"/>
            <a:ext cx="2591276" cy="3427391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our for ample reading – never when using this as supporting slides for a stand-up presentation.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062291" y="2336800"/>
            <a:ext cx="2583062" cy="3427391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our for ample reading – never when using this as supporting slides for a stand-up presentation.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87679" y="1803799"/>
            <a:ext cx="2591276" cy="533003"/>
          </a:xfrm>
        </p:spPr>
        <p:txBody>
          <a:bodyPr/>
          <a:lstStyle>
            <a:lvl1pPr>
              <a:defRPr sz="1181" b="1" baseline="0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62290" y="1803799"/>
            <a:ext cx="2583062" cy="533003"/>
          </a:xfrm>
        </p:spPr>
        <p:txBody>
          <a:bodyPr/>
          <a:lstStyle>
            <a:lvl1pPr>
              <a:defRPr sz="1181"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285362" y="2336800"/>
            <a:ext cx="2575007" cy="3427391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our for ample reading – never when using this as supporting slides for a stand-up presentation.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3285361" y="1803799"/>
            <a:ext cx="2575007" cy="533003"/>
          </a:xfrm>
        </p:spPr>
        <p:txBody>
          <a:bodyPr/>
          <a:lstStyle>
            <a:lvl1pPr>
              <a:defRPr sz="1181"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pic>
        <p:nvPicPr>
          <p:cNvPr id="22" name="Picture 21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23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3-column bulk slide for long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2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oint Bul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87678" y="4393804"/>
            <a:ext cx="2579701" cy="1253962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out for ample reading – never when using this as supporting slides for a stand-up presentation. 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096979" y="4393804"/>
            <a:ext cx="2571524" cy="1253962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out for ample reading – never when using this as supporting slides for a stand-up presentation. 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487678" y="3837654"/>
            <a:ext cx="2579701" cy="563886"/>
          </a:xfrm>
        </p:spPr>
        <p:txBody>
          <a:bodyPr/>
          <a:lstStyle>
            <a:lvl1pPr>
              <a:defRPr sz="1181" b="1" baseline="0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6096978" y="3837654"/>
            <a:ext cx="2571524" cy="563886"/>
          </a:xfrm>
        </p:spPr>
        <p:txBody>
          <a:bodyPr/>
          <a:lstStyle>
            <a:lvl1pPr>
              <a:defRPr sz="1181"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3296864" y="4393804"/>
            <a:ext cx="2563505" cy="1253962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out for ample reading – never when using this as supporting slides for a stand-up presentation. 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5" hasCustomPrompt="1"/>
          </p:nvPr>
        </p:nvSpPr>
        <p:spPr>
          <a:xfrm>
            <a:off x="3296863" y="3837654"/>
            <a:ext cx="2563505" cy="563886"/>
          </a:xfrm>
        </p:spPr>
        <p:txBody>
          <a:bodyPr/>
          <a:lstStyle>
            <a:lvl1pPr>
              <a:defRPr sz="1181"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87678" y="2336800"/>
            <a:ext cx="2579701" cy="1253962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out for ample reading – never when using this as supporting slides for a stand-up presentation. 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096979" y="2336800"/>
            <a:ext cx="2571524" cy="1253962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out for ample reading – never when using this as supporting slides for a stand-up presentation. 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87678" y="1780649"/>
            <a:ext cx="2579701" cy="563886"/>
          </a:xfrm>
        </p:spPr>
        <p:txBody>
          <a:bodyPr/>
          <a:lstStyle>
            <a:lvl1pPr>
              <a:defRPr sz="1181" b="1" baseline="0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96978" y="1780649"/>
            <a:ext cx="2571524" cy="563886"/>
          </a:xfrm>
        </p:spPr>
        <p:txBody>
          <a:bodyPr/>
          <a:lstStyle>
            <a:lvl1pPr>
              <a:defRPr sz="1181"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296864" y="2336800"/>
            <a:ext cx="2563505" cy="1253962"/>
          </a:xfrm>
        </p:spPr>
        <p:txBody>
          <a:bodyPr/>
          <a:lstStyle>
            <a:lvl1pPr>
              <a:spcBef>
                <a:spcPts val="958"/>
              </a:spcBef>
              <a:defRPr sz="1181" baseline="0"/>
            </a:lvl1pPr>
            <a:lvl2pPr>
              <a:defRPr sz="1181"/>
            </a:lvl2pPr>
            <a:lvl3pPr marL="1136134" indent="-257101">
              <a:buFont typeface="Arial"/>
              <a:buChar char="•"/>
              <a:defRPr sz="1181"/>
            </a:lvl3pPr>
            <a:lvl4pPr>
              <a:spcBef>
                <a:spcPts val="506"/>
              </a:spcBef>
              <a:defRPr sz="900"/>
            </a:lvl4pPr>
          </a:lstStyle>
          <a:p>
            <a:pPr lvl="0"/>
            <a:r>
              <a:rPr lang="en-CA" dirty="0"/>
              <a:t>Click to edit content. Use this slide only for presentations that are being sent out for ample reading – never when using this as supporting slides for a stand-up presentation. 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3296863" y="1780649"/>
            <a:ext cx="2563505" cy="563886"/>
          </a:xfrm>
        </p:spPr>
        <p:txBody>
          <a:bodyPr/>
          <a:lstStyle>
            <a:lvl1pPr>
              <a:defRPr sz="1181"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Bulk content columns always have subtitles</a:t>
            </a:r>
          </a:p>
        </p:txBody>
      </p:sp>
      <p:pic>
        <p:nvPicPr>
          <p:cNvPr id="19" name="Picture 18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20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6-point bulk content slide for long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71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s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7679" y="2895600"/>
            <a:ext cx="2582904" cy="2857017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the figure above.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296936" y="2895600"/>
            <a:ext cx="2566689" cy="2857017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the figure above.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97113" y="2895600"/>
            <a:ext cx="2582965" cy="285701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the figure above.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87678" y="1856583"/>
            <a:ext cx="2582905" cy="919747"/>
          </a:xfrm>
        </p:spPr>
        <p:txBody>
          <a:bodyPr anchor="b"/>
          <a:lstStyle>
            <a:lvl1pPr>
              <a:lnSpc>
                <a:spcPct val="80000"/>
              </a:lnSpc>
              <a:defRPr sz="6299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##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3296936" y="1856583"/>
            <a:ext cx="2566688" cy="919747"/>
          </a:xfrm>
        </p:spPr>
        <p:txBody>
          <a:bodyPr anchor="b"/>
          <a:lstStyle>
            <a:lvl1pPr>
              <a:lnSpc>
                <a:spcPct val="80000"/>
              </a:lnSpc>
              <a:defRPr sz="6299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##%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6097113" y="1856583"/>
            <a:ext cx="2582965" cy="919747"/>
          </a:xfrm>
        </p:spPr>
        <p:txBody>
          <a:bodyPr anchor="b"/>
          <a:lstStyle>
            <a:lvl1pPr>
              <a:lnSpc>
                <a:spcPct val="80000"/>
              </a:lnSpc>
              <a:defRPr sz="6299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#,###</a:t>
            </a:r>
          </a:p>
        </p:txBody>
      </p:sp>
      <p:pic>
        <p:nvPicPr>
          <p:cNvPr id="12" name="Picture 11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3" name="Slide Number Placeholder 8"/>
          <p:cNvSpPr>
            <a:spLocks noGrp="1"/>
          </p:cNvSpPr>
          <p:nvPr>
            <p:ph type="sldNum" sz="quarter" idx="24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key numbers slide for short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42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s Medi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7679" y="2776329"/>
            <a:ext cx="2582904" cy="2975247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the figure above.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296936" y="2776329"/>
            <a:ext cx="2566689" cy="2975247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the figure above.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97113" y="2776329"/>
            <a:ext cx="2582965" cy="297524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very brief points about one the figure above.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87678" y="1803750"/>
            <a:ext cx="2582905" cy="976869"/>
          </a:xfrm>
        </p:spPr>
        <p:txBody>
          <a:bodyPr anchor="t"/>
          <a:lstStyle>
            <a:lvl1pPr>
              <a:lnSpc>
                <a:spcPct val="80000"/>
              </a:lnSpc>
              <a:defRPr sz="4049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$##,###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3296936" y="1829151"/>
            <a:ext cx="2566688" cy="950618"/>
          </a:xfrm>
        </p:spPr>
        <p:txBody>
          <a:bodyPr anchor="t"/>
          <a:lstStyle>
            <a:lvl1pPr>
              <a:lnSpc>
                <a:spcPct val="80000"/>
              </a:lnSpc>
              <a:defRPr sz="4049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#,####%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6097113" y="1829151"/>
            <a:ext cx="2582965" cy="950618"/>
          </a:xfrm>
        </p:spPr>
        <p:txBody>
          <a:bodyPr anchor="t"/>
          <a:lstStyle>
            <a:lvl1pPr>
              <a:lnSpc>
                <a:spcPct val="80000"/>
              </a:lnSpc>
              <a:defRPr sz="4049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#,###,####</a:t>
            </a:r>
          </a:p>
        </p:txBody>
      </p:sp>
      <p:pic>
        <p:nvPicPr>
          <p:cNvPr id="12" name="Picture 11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3" name="Slide Number Placeholder 8"/>
          <p:cNvSpPr>
            <a:spLocks noGrp="1"/>
          </p:cNvSpPr>
          <p:nvPr>
            <p:ph type="sldNum" sz="quarter" idx="24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key numbers slide for long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133" y="1544637"/>
            <a:ext cx="5393267" cy="13620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700" b="1" cap="none" baseline="0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Chapter or 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4133" y="3062821"/>
            <a:ext cx="5393267" cy="1500188"/>
          </a:xfr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912" baseline="0">
                <a:solidFill>
                  <a:srgbClr val="A6C8BC"/>
                </a:solidFill>
              </a:defRPr>
            </a:lvl1pPr>
            <a:lvl2pPr marL="439516" indent="0">
              <a:buNone/>
              <a:defRPr sz="1743">
                <a:solidFill>
                  <a:schemeClr val="tx1">
                    <a:tint val="75000"/>
                  </a:schemeClr>
                </a:solidFill>
              </a:defRPr>
            </a:lvl2pPr>
            <a:lvl3pPr marL="879032" indent="0">
              <a:buNone/>
              <a:defRPr sz="1518">
                <a:solidFill>
                  <a:schemeClr val="tx1">
                    <a:tint val="75000"/>
                  </a:schemeClr>
                </a:solidFill>
              </a:defRPr>
            </a:lvl3pPr>
            <a:lvl4pPr marL="131854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75806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219758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6370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307661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51612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Brief description or intro to this section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76525" y="6373093"/>
            <a:ext cx="297608" cy="365126"/>
          </a:xfrm>
        </p:spPr>
        <p:txBody>
          <a:bodyPr/>
          <a:lstStyle>
            <a:lvl1pPr>
              <a:defRPr>
                <a:solidFill>
                  <a:srgbClr val="96B7A6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5814"/>
            <a:ext cx="9144000" cy="978144"/>
          </a:xfrm>
          <a:prstGeom prst="rect">
            <a:avLst/>
          </a:prstGeom>
        </p:spPr>
      </p:pic>
      <p:pic>
        <p:nvPicPr>
          <p:cNvPr id="16" name="Picture 15" descr="ac-icon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73" y="486978"/>
            <a:ext cx="730800" cy="5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 with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7679" y="3403601"/>
            <a:ext cx="2582904" cy="2337441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a brief point, illustrated by the icon above.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285362" y="3403601"/>
            <a:ext cx="2566690" cy="2337441"/>
          </a:xfrm>
        </p:spPr>
        <p:txBody>
          <a:bodyPr/>
          <a:lstStyle>
            <a:lvl1pPr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a brief point, illustrated by the icon above.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85537" y="3403601"/>
            <a:ext cx="2582966" cy="2337441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Use this slide for a brief point, illustrated by the icon above.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487679" y="1928431"/>
            <a:ext cx="1194664" cy="11946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98" dirty="0"/>
          </a:p>
        </p:txBody>
      </p:sp>
      <p:sp>
        <p:nvSpPr>
          <p:cNvPr id="13" name="Picture Placeholder 3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841815" y="2201763"/>
            <a:ext cx="486393" cy="64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3276907" y="1926363"/>
            <a:ext cx="1198800" cy="119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98" dirty="0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633111" y="2201763"/>
            <a:ext cx="486392" cy="64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6053742" y="1926363"/>
            <a:ext cx="1198800" cy="119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98" dirty="0"/>
          </a:p>
        </p:txBody>
      </p:sp>
      <p:sp>
        <p:nvSpPr>
          <p:cNvPr id="17" name="Picture Placeholder 3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410166" y="2201763"/>
            <a:ext cx="485953" cy="64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21" name="Picture 20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22" name="Slide Number Placeholder 8"/>
          <p:cNvSpPr>
            <a:spLocks noGrp="1"/>
          </p:cNvSpPr>
          <p:nvPr>
            <p:ph type="sldNum" sz="quarter" idx="2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key point slide with icons to illustrate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31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0"/>
            <a:ext cx="9144000" cy="978144"/>
          </a:xfrm>
          <a:prstGeom prst="rect">
            <a:avLst/>
          </a:prstGeom>
        </p:spPr>
      </p:pic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1863523" y="483406"/>
            <a:ext cx="5405377" cy="5882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this icon to insert a video</a:t>
            </a:r>
          </a:p>
        </p:txBody>
      </p:sp>
    </p:spTree>
    <p:extLst>
      <p:ext uri="{BB962C8B-B14F-4D97-AF65-F5344CB8AC3E}">
        <p14:creationId xmlns:p14="http://schemas.microsoft.com/office/powerpoint/2010/main" val="1880309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or Stats V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0"/>
            <a:ext cx="9144000" cy="97814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4562" y="486137"/>
            <a:ext cx="8194876" cy="58915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98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48801" y="2090307"/>
            <a:ext cx="5446400" cy="2619502"/>
          </a:xfrm>
        </p:spPr>
        <p:txBody>
          <a:bodyPr/>
          <a:lstStyle>
            <a:lvl1pPr algn="ctr">
              <a:lnSpc>
                <a:spcPct val="110000"/>
              </a:lnSpc>
              <a:defRPr sz="2700" baseline="0">
                <a:solidFill>
                  <a:srgbClr val="599A83"/>
                </a:solidFill>
              </a:defRPr>
            </a:lvl1pPr>
          </a:lstStyle>
          <a:p>
            <a:r>
              <a:rPr lang="en-CA" dirty="0"/>
              <a:t>Enter an impressive statistic or fact. e.g. 98% of Algonquin students have been hired immediately after graduation.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848801" y="1593878"/>
            <a:ext cx="5446400" cy="383034"/>
          </a:xfrm>
        </p:spPr>
        <p:txBody>
          <a:bodyPr anchor="ctr"/>
          <a:lstStyle>
            <a:lvl1pPr algn="ctr">
              <a:lnSpc>
                <a:spcPct val="100000"/>
              </a:lnSpc>
              <a:defRPr sz="1181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CA" dirty="0"/>
              <a:t>THIS IS THE TITLE OF YOUR STATISTIC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848801" y="4921484"/>
            <a:ext cx="5446400" cy="291603"/>
          </a:xfrm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CA" dirty="0"/>
              <a:t>THIS IS A SPACE FOR A CITATION OR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70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or Stats V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0"/>
            <a:ext cx="9144000" cy="9781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48801" y="2090307"/>
            <a:ext cx="5446400" cy="2619502"/>
          </a:xfrm>
        </p:spPr>
        <p:txBody>
          <a:bodyPr/>
          <a:lstStyle>
            <a:lvl1pPr algn="ctr">
              <a:lnSpc>
                <a:spcPct val="110000"/>
              </a:lnSpc>
              <a:defRPr sz="2700" baseline="0">
                <a:solidFill>
                  <a:srgbClr val="A6C8BC"/>
                </a:solidFill>
              </a:defRPr>
            </a:lvl1pPr>
          </a:lstStyle>
          <a:p>
            <a:r>
              <a:rPr lang="en-CA" dirty="0"/>
              <a:t>Enter an impressive statistic or fact. e.g. 98% of Algonquin students have been hired immediately after graduation.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848801" y="1593878"/>
            <a:ext cx="5446400" cy="383034"/>
          </a:xfrm>
        </p:spPr>
        <p:txBody>
          <a:bodyPr anchor="ctr"/>
          <a:lstStyle>
            <a:lvl1pPr algn="ctr">
              <a:lnSpc>
                <a:spcPct val="100000"/>
              </a:lnSpc>
              <a:defRPr sz="118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THIS IS THE TITLE OF YOUR STATISTIC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848801" y="4921484"/>
            <a:ext cx="5446400" cy="29160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THIS IS A SPACE FOR A CITATION OR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23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or Stats V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48801" y="985407"/>
            <a:ext cx="5446400" cy="2619502"/>
          </a:xfrm>
        </p:spPr>
        <p:txBody>
          <a:bodyPr/>
          <a:lstStyle>
            <a:lvl1pPr algn="ctr">
              <a:lnSpc>
                <a:spcPct val="110000"/>
              </a:lnSpc>
              <a:defRPr sz="2700" baseline="0">
                <a:solidFill>
                  <a:srgbClr val="A6C8BC"/>
                </a:solidFill>
              </a:defRPr>
            </a:lvl1pPr>
          </a:lstStyle>
          <a:p>
            <a:r>
              <a:rPr lang="en-CA" dirty="0"/>
              <a:t>Enter an impressive statistic or fact. e.g. We raised $1,000,000 this year. Highlight a number by making it bold and white.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848801" y="488976"/>
            <a:ext cx="5446400" cy="383034"/>
          </a:xfrm>
        </p:spPr>
        <p:txBody>
          <a:bodyPr anchor="ctr"/>
          <a:lstStyle>
            <a:lvl1pPr algn="ctr">
              <a:lnSpc>
                <a:spcPct val="100000"/>
              </a:lnSpc>
              <a:defRPr sz="118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THIS IS THE TITLE OF YOUR STATISTIC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708"/>
            <a:ext cx="9144000" cy="23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92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or Stats V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48801" y="985407"/>
            <a:ext cx="5446400" cy="2619502"/>
          </a:xfrm>
        </p:spPr>
        <p:txBody>
          <a:bodyPr/>
          <a:lstStyle>
            <a:lvl1pPr algn="ctr">
              <a:lnSpc>
                <a:spcPct val="110000"/>
              </a:lnSpc>
              <a:defRPr sz="2700" baseline="0">
                <a:solidFill>
                  <a:srgbClr val="599A83"/>
                </a:solidFill>
              </a:defRPr>
            </a:lvl1pPr>
          </a:lstStyle>
          <a:p>
            <a:r>
              <a:rPr lang="en-CA" dirty="0"/>
              <a:t>Enter an impressive statistic or fact. e.g. We raised $1,000,000 this year. Highlight a number by making it bold and 100% green.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848801" y="488976"/>
            <a:ext cx="5446400" cy="383034"/>
          </a:xfrm>
        </p:spPr>
        <p:txBody>
          <a:bodyPr anchor="ctr"/>
          <a:lstStyle>
            <a:lvl1pPr algn="ctr">
              <a:lnSpc>
                <a:spcPct val="100000"/>
              </a:lnSpc>
              <a:defRPr sz="1181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CA" dirty="0"/>
              <a:t>THIS IS THE TITLE OF YOUR STATISTIC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708"/>
            <a:ext cx="9144000" cy="23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99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or Stats v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"/>
            <a:ext cx="4571404" cy="3428553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this icon to insert a background photo, the resize this box so it covers the whole screen. Make sure it’s good quality.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676534" y="1914188"/>
            <a:ext cx="5790934" cy="3029625"/>
          </a:xfrm>
          <a:solidFill>
            <a:srgbClr val="FFFFFF"/>
          </a:solidFill>
          <a:ln>
            <a:noFill/>
          </a:ln>
          <a:effectLst>
            <a:outerShdw blurRad="381000" dir="2700000" sx="98000" sy="98000" algn="tl" rotWithShape="0">
              <a:srgbClr val="000000">
                <a:alpha val="85000"/>
              </a:srgbClr>
            </a:outerShdw>
          </a:effectLst>
        </p:spPr>
        <p:txBody>
          <a:bodyPr lIns="324000" tIns="1080000" rIns="324000" bIns="1080000"/>
          <a:lstStyle>
            <a:lvl1pPr algn="ctr">
              <a:lnSpc>
                <a:spcPct val="90000"/>
              </a:lnSpc>
              <a:defRPr sz="6299">
                <a:solidFill>
                  <a:srgbClr val="599A83"/>
                </a:solidFill>
              </a:defRPr>
            </a:lvl1pPr>
          </a:lstStyle>
          <a:p>
            <a:r>
              <a:rPr lang="en-CA" dirty="0"/>
              <a:t>$#,###,###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857136" y="2259471"/>
            <a:ext cx="5429733" cy="383034"/>
          </a:xfrm>
        </p:spPr>
        <p:txBody>
          <a:bodyPr anchor="ctr"/>
          <a:lstStyle>
            <a:lvl1pPr algn="ctr">
              <a:lnSpc>
                <a:spcPct val="100000"/>
              </a:lnSpc>
              <a:defRPr sz="1181" b="1" baseline="0">
                <a:solidFill>
                  <a:srgbClr val="00673E"/>
                </a:solidFill>
              </a:defRPr>
            </a:lvl1pPr>
          </a:lstStyle>
          <a:p>
            <a:pPr lvl="0"/>
            <a:r>
              <a:rPr lang="en-CA" dirty="0"/>
              <a:t>THIS IS THE TITLE OF YOUR STATISTIC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857136" y="4232939"/>
            <a:ext cx="5429733" cy="29160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THIS IS A SPACE FOR A CITATION OR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04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Aligned Image with Text +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1803400"/>
            <a:ext cx="4010625" cy="3960791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866659" y="4700459"/>
            <a:ext cx="2601169" cy="1063731"/>
          </a:xfrm>
        </p:spPr>
        <p:txBody>
          <a:bodyPr anchor="b"/>
          <a:lstStyle>
            <a:lvl1pPr>
              <a:defRPr sz="118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257116" y="484837"/>
            <a:ext cx="3886884" cy="527935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on this icon to insert a photo.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257118" y="4081485"/>
            <a:ext cx="2828557" cy="345600"/>
          </a:xfrm>
          <a:solidFill>
            <a:srgbClr val="43B02A"/>
          </a:solidFill>
          <a:ln>
            <a:noFill/>
          </a:ln>
        </p:spPr>
        <p:txBody>
          <a:bodyPr wrap="square" lIns="252000" tIns="252000" rIns="252000" bIns="252000" anchor="ctr">
            <a:spAutoFit/>
          </a:bodyPr>
          <a:lstStyle>
            <a:lvl1pPr>
              <a:lnSpc>
                <a:spcPct val="80000"/>
              </a:lnSpc>
              <a:defRPr sz="1181" b="1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CA" dirty="0"/>
              <a:t>Optional short caption here</a:t>
            </a:r>
            <a:endParaRPr lang="en-US" dirty="0"/>
          </a:p>
        </p:txBody>
      </p:sp>
      <p:pic>
        <p:nvPicPr>
          <p:cNvPr id="14" name="Picture 13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8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3980149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A slide with a right-aligned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4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Aligned Image with Text +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80471" y="1803400"/>
            <a:ext cx="3980149" cy="394069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54097" y="4793058"/>
            <a:ext cx="2588430" cy="951040"/>
          </a:xfrm>
        </p:spPr>
        <p:txBody>
          <a:bodyPr anchor="b"/>
          <a:lstStyle>
            <a:lvl1pPr>
              <a:defRPr sz="118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84836"/>
            <a:ext cx="3886884" cy="525926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on this icon to insert a photo.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" y="4081485"/>
            <a:ext cx="2828557" cy="345600"/>
          </a:xfrm>
          <a:solidFill>
            <a:srgbClr val="43B02A"/>
          </a:solidFill>
          <a:ln>
            <a:noFill/>
          </a:ln>
        </p:spPr>
        <p:txBody>
          <a:bodyPr wrap="square" lIns="252000" tIns="252000" rIns="252000" bIns="252000" anchor="ctr">
            <a:spAutoFit/>
          </a:bodyPr>
          <a:lstStyle>
            <a:lvl1pPr>
              <a:lnSpc>
                <a:spcPct val="80000"/>
              </a:lnSpc>
              <a:defRPr sz="1181" b="1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CA" dirty="0"/>
              <a:t>Optional short caption here</a:t>
            </a:r>
            <a:endParaRPr lang="en-US" dirty="0"/>
          </a:p>
        </p:txBody>
      </p:sp>
      <p:pic>
        <p:nvPicPr>
          <p:cNvPr id="11" name="Picture 10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3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680471" y="484836"/>
            <a:ext cx="3980149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A slide with a right-aligned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45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9" y="0"/>
            <a:ext cx="9143333" cy="6858000"/>
          </a:xfrm>
        </p:spPr>
        <p:txBody>
          <a:bodyPr/>
          <a:lstStyle>
            <a:lvl1pPr marL="0" indent="0">
              <a:buNone/>
              <a:defRPr sz="2250" baseline="0"/>
            </a:lvl1pPr>
            <a:lvl2pPr marL="439516" indent="0">
              <a:buNone/>
              <a:defRPr sz="2700"/>
            </a:lvl2pPr>
            <a:lvl3pPr marL="879032" indent="0">
              <a:buNone/>
              <a:defRPr sz="2306"/>
            </a:lvl3pPr>
            <a:lvl4pPr marL="1318547" indent="0">
              <a:buNone/>
              <a:defRPr sz="1912"/>
            </a:lvl4pPr>
            <a:lvl5pPr marL="1758064" indent="0">
              <a:buNone/>
              <a:defRPr sz="1912"/>
            </a:lvl5pPr>
            <a:lvl6pPr marL="2197581" indent="0">
              <a:buNone/>
              <a:defRPr sz="1912"/>
            </a:lvl6pPr>
            <a:lvl7pPr marL="2637097" indent="0">
              <a:buNone/>
              <a:defRPr sz="1912"/>
            </a:lvl7pPr>
            <a:lvl8pPr marL="3076614" indent="0">
              <a:buNone/>
              <a:defRPr sz="1912"/>
            </a:lvl8pPr>
            <a:lvl9pPr marL="3516128" indent="0">
              <a:buNone/>
              <a:defRPr sz="1912"/>
            </a:lvl9pPr>
          </a:lstStyle>
          <a:p>
            <a:r>
              <a:rPr lang="en-US" dirty="0"/>
              <a:t>Click on this icon to insert a photo.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" y="4711196"/>
            <a:ext cx="4476167" cy="345600"/>
          </a:xfrm>
          <a:solidFill>
            <a:srgbClr val="43B02A"/>
          </a:solidFill>
          <a:ln>
            <a:noFill/>
          </a:ln>
        </p:spPr>
        <p:txBody>
          <a:bodyPr wrap="square" lIns="252000" tIns="180000" rIns="252000" bIns="252000" anchor="ctr">
            <a:spAutoFit/>
          </a:bodyPr>
          <a:lstStyle>
            <a:lvl1pPr>
              <a:lnSpc>
                <a:spcPct val="100000"/>
              </a:lnSpc>
              <a:defRPr sz="1181" b="1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CA" dirty="0"/>
              <a:t>Optional short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8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uth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1876181" y="1803401"/>
            <a:ext cx="2606046" cy="3227685"/>
          </a:xfrm>
        </p:spPr>
        <p:txBody>
          <a:bodyPr/>
          <a:lstStyle/>
          <a:p>
            <a:r>
              <a:rPr lang="en-US" dirty="0"/>
              <a:t>Author Photo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66642" y="2336802"/>
            <a:ext cx="2628558" cy="2160887"/>
          </a:xfrm>
        </p:spPr>
        <p:txBody>
          <a:bodyPr anchor="ctr"/>
          <a:lstStyle/>
          <a:p>
            <a:pPr lvl="0"/>
            <a:r>
              <a:rPr lang="en-CA" dirty="0"/>
              <a:t>Author description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1522" y="488623"/>
            <a:ext cx="5398417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About the Author (1 author)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66201" y="1803799"/>
            <a:ext cx="2628643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Author Name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666201" y="4498183"/>
            <a:ext cx="2628643" cy="532904"/>
          </a:xfrm>
        </p:spPr>
        <p:txBody>
          <a:bodyPr anchor="b"/>
          <a:lstStyle>
            <a:lvl1pPr>
              <a:defRPr sz="1181"/>
            </a:lvl1pPr>
          </a:lstStyle>
          <a:p>
            <a:pPr lvl="0"/>
            <a:r>
              <a:rPr lang="en-CA" dirty="0"/>
              <a:t>Author email</a:t>
            </a:r>
          </a:p>
        </p:txBody>
      </p:sp>
    </p:spTree>
    <p:extLst>
      <p:ext uri="{BB962C8B-B14F-4D97-AF65-F5344CB8AC3E}">
        <p14:creationId xmlns:p14="http://schemas.microsoft.com/office/powerpoint/2010/main" val="1698127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0"/>
            <a:ext cx="9144000" cy="97814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686811" y="486135"/>
            <a:ext cx="3993267" cy="5266800"/>
          </a:xfrm>
        </p:spPr>
        <p:txBody>
          <a:bodyPr/>
          <a:lstStyle/>
          <a:p>
            <a:r>
              <a:rPr lang="en-US" dirty="0"/>
              <a:t>Click on this icon to insert a photo.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66665" y="486136"/>
            <a:ext cx="4012210" cy="5266481"/>
          </a:xfrm>
        </p:spPr>
        <p:txBody>
          <a:bodyPr/>
          <a:lstStyle/>
          <a:p>
            <a:r>
              <a:rPr lang="en-US" dirty="0"/>
              <a:t>Click on this icon to insert a photo.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66667" y="4088943"/>
            <a:ext cx="2628557" cy="345600"/>
          </a:xfrm>
          <a:solidFill>
            <a:srgbClr val="43B02A"/>
          </a:solidFill>
          <a:ln>
            <a:noFill/>
          </a:ln>
        </p:spPr>
        <p:txBody>
          <a:bodyPr wrap="square" lIns="252000" tIns="252000" rIns="252000" bIns="252000" anchor="ctr">
            <a:spAutoFit/>
          </a:bodyPr>
          <a:lstStyle>
            <a:lvl1pPr>
              <a:lnSpc>
                <a:spcPct val="80000"/>
              </a:lnSpc>
              <a:defRPr sz="1181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CA" dirty="0"/>
              <a:t>Optional short caption here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686810" y="4088943"/>
            <a:ext cx="2617200" cy="345600"/>
          </a:xfrm>
          <a:solidFill>
            <a:srgbClr val="43B02A"/>
          </a:solidFill>
          <a:ln>
            <a:noFill/>
          </a:ln>
        </p:spPr>
        <p:txBody>
          <a:bodyPr wrap="square" lIns="252000" tIns="252000" rIns="252000" bIns="252000" anchor="ctr">
            <a:spAutoFit/>
          </a:bodyPr>
          <a:lstStyle>
            <a:lvl1pPr>
              <a:lnSpc>
                <a:spcPct val="80000"/>
              </a:lnSpc>
              <a:defRPr sz="1181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CA" dirty="0"/>
              <a:t>Optional short caption here</a:t>
            </a:r>
            <a:endParaRPr lang="en-US" dirty="0"/>
          </a:p>
        </p:txBody>
      </p:sp>
      <p:pic>
        <p:nvPicPr>
          <p:cNvPr id="10" name="Picture 9" descr="green-ba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3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c-icon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62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6445"/>
            <a:ext cx="9144000" cy="978144"/>
          </a:xfrm>
          <a:prstGeom prst="rect">
            <a:avLst/>
          </a:prstGeom>
        </p:spPr>
      </p:pic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66667" y="479818"/>
            <a:ext cx="6802234" cy="52843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on this icon to insert a photo.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66667" y="4088943"/>
            <a:ext cx="2628557" cy="345600"/>
          </a:xfrm>
          <a:solidFill>
            <a:srgbClr val="43B02A"/>
          </a:solidFill>
          <a:ln>
            <a:noFill/>
          </a:ln>
        </p:spPr>
        <p:txBody>
          <a:bodyPr wrap="square" lIns="252000" tIns="252000" rIns="252000" bIns="252000" anchor="ctr">
            <a:spAutoFit/>
          </a:bodyPr>
          <a:lstStyle>
            <a:lvl1pPr>
              <a:lnSpc>
                <a:spcPct val="80000"/>
              </a:lnSpc>
              <a:defRPr sz="1181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CA" dirty="0"/>
              <a:t>Optional short caption here</a:t>
            </a:r>
            <a:endParaRPr lang="en-US" dirty="0"/>
          </a:p>
        </p:txBody>
      </p:sp>
      <p:pic>
        <p:nvPicPr>
          <p:cNvPr id="9" name="Picture 8" descr="green-ba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ac-icon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454096" y="479819"/>
            <a:ext cx="1203767" cy="5284371"/>
          </a:xfrm>
        </p:spPr>
        <p:txBody>
          <a:bodyPr/>
          <a:lstStyle>
            <a:lvl1pPr>
              <a:spcBef>
                <a:spcPts val="956"/>
              </a:spcBef>
              <a:defRPr sz="1181">
                <a:solidFill>
                  <a:srgbClr val="589278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20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itle and 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6445"/>
            <a:ext cx="9144000" cy="978144"/>
          </a:xfrm>
          <a:prstGeom prst="rect">
            <a:avLst/>
          </a:prstGeom>
        </p:spPr>
      </p:pic>
      <p:sp>
        <p:nvSpPr>
          <p:cNvPr id="13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87679" y="1803400"/>
            <a:ext cx="5374641" cy="3960789"/>
          </a:xfrm>
        </p:spPr>
        <p:txBody>
          <a:bodyPr/>
          <a:lstStyle/>
          <a:p>
            <a:r>
              <a:rPr lang="en-US" dirty="0"/>
              <a:t>Click on this icon to insert a graphic.</a:t>
            </a:r>
          </a:p>
        </p:txBody>
      </p:sp>
      <p:pic>
        <p:nvPicPr>
          <p:cNvPr id="9" name="Picture 8" descr="green-ba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c-icon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a graphic slide with a title and optional annotation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454096" y="479819"/>
            <a:ext cx="1203767" cy="5284371"/>
          </a:xfrm>
        </p:spPr>
        <p:txBody>
          <a:bodyPr/>
          <a:lstStyle>
            <a:lvl1pPr>
              <a:spcBef>
                <a:spcPts val="956"/>
              </a:spcBef>
              <a:defRPr sz="1181">
                <a:solidFill>
                  <a:srgbClr val="589278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3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3"/>
          <p:cNvSpPr>
            <a:spLocks noGrp="1"/>
          </p:cNvSpPr>
          <p:nvPr>
            <p:ph type="tbl" sz="quarter" idx="20" hasCustomPrompt="1"/>
          </p:nvPr>
        </p:nvSpPr>
        <p:spPr>
          <a:xfrm>
            <a:off x="487679" y="1803798"/>
            <a:ext cx="5374640" cy="39603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on the icon to insert a table or chart.</a:t>
            </a:r>
          </a:p>
        </p:txBody>
      </p:sp>
      <p:pic>
        <p:nvPicPr>
          <p:cNvPr id="9" name="Picture 8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a chart or table slide with optional annotation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454096" y="479819"/>
            <a:ext cx="1203767" cy="5284371"/>
          </a:xfrm>
        </p:spPr>
        <p:txBody>
          <a:bodyPr/>
          <a:lstStyle>
            <a:lvl1pPr>
              <a:spcBef>
                <a:spcPts val="956"/>
              </a:spcBef>
              <a:defRPr sz="1181">
                <a:solidFill>
                  <a:srgbClr val="589278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23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58326" y="2338355"/>
            <a:ext cx="5827350" cy="195912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700" baseline="0">
                <a:solidFill>
                  <a:schemeClr val="accent5"/>
                </a:solidFill>
              </a:defRPr>
            </a:lvl1pPr>
            <a:lvl2pPr marL="439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9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7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6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Questions? Put your contact prompt message and your email here.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67850" y="1562098"/>
            <a:ext cx="5408305" cy="763559"/>
          </a:xfrm>
        </p:spPr>
        <p:txBody>
          <a:bodyPr anchor="b"/>
          <a:lstStyle>
            <a:lvl1pPr algn="ctr">
              <a:defRPr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Thank you message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867848" y="4513380"/>
            <a:ext cx="5408306" cy="346810"/>
          </a:xfrm>
        </p:spPr>
        <p:txBody>
          <a:bodyPr anchor="t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CA" dirty="0" err="1"/>
              <a:t>www.algonquincollege.com</a:t>
            </a:r>
            <a:r>
              <a:rPr lang="en-CA" dirty="0"/>
              <a:t>/</a:t>
            </a:r>
            <a:r>
              <a:rPr lang="en-CA" dirty="0" err="1"/>
              <a:t>relevantURL</a:t>
            </a:r>
            <a:endParaRPr lang="en-US" dirty="0"/>
          </a:p>
        </p:txBody>
      </p:sp>
      <p:pic>
        <p:nvPicPr>
          <p:cNvPr id="13" name="Picture 12" descr="ac-icon-green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31" y="705870"/>
            <a:ext cx="497538" cy="360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57875"/>
            <a:ext cx="91440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0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360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75325" y="0"/>
            <a:ext cx="336867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977020" cy="4633232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6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utho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6726" y="1803799"/>
            <a:ext cx="1218980" cy="1509752"/>
          </a:xfrm>
        </p:spPr>
        <p:txBody>
          <a:bodyPr/>
          <a:lstStyle/>
          <a:p>
            <a:r>
              <a:rPr lang="en-US" dirty="0"/>
              <a:t>Author Photo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866717" y="2336800"/>
            <a:ext cx="2618974" cy="1790700"/>
          </a:xfrm>
        </p:spPr>
        <p:txBody>
          <a:bodyPr anchor="t"/>
          <a:lstStyle/>
          <a:p>
            <a:pPr lvl="0"/>
            <a:r>
              <a:rPr lang="en-CA" dirty="0"/>
              <a:t>Author description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866274" y="1803799"/>
            <a:ext cx="2619417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Author 1 Name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1866274" y="4127500"/>
            <a:ext cx="2619417" cy="532904"/>
          </a:xfrm>
        </p:spPr>
        <p:txBody>
          <a:bodyPr anchor="b"/>
          <a:lstStyle>
            <a:lvl1pPr>
              <a:defRPr sz="1181"/>
            </a:lvl1pPr>
          </a:lstStyle>
          <a:p>
            <a:pPr lvl="0"/>
            <a:r>
              <a:rPr lang="en-CA" dirty="0"/>
              <a:t>Author email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4666703" y="1803799"/>
            <a:ext cx="1218980" cy="1509752"/>
          </a:xfrm>
        </p:spPr>
        <p:txBody>
          <a:bodyPr/>
          <a:lstStyle/>
          <a:p>
            <a:r>
              <a:rPr lang="en-US" dirty="0"/>
              <a:t>Author Photo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066694" y="2336800"/>
            <a:ext cx="2603969" cy="1790700"/>
          </a:xfrm>
        </p:spPr>
        <p:txBody>
          <a:bodyPr anchor="t"/>
          <a:lstStyle/>
          <a:p>
            <a:pPr lvl="0"/>
            <a:r>
              <a:rPr lang="en-CA" dirty="0"/>
              <a:t>Author description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66252" y="1803799"/>
            <a:ext cx="2604411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Author 2 Name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066252" y="4127500"/>
            <a:ext cx="2604412" cy="532904"/>
          </a:xfrm>
        </p:spPr>
        <p:txBody>
          <a:bodyPr anchor="b"/>
          <a:lstStyle>
            <a:lvl1pPr>
              <a:defRPr sz="1181"/>
            </a:lvl1pPr>
          </a:lstStyle>
          <a:p>
            <a:pPr lvl="0"/>
            <a:r>
              <a:rPr lang="en-CA" dirty="0"/>
              <a:t>Author email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9144000" cy="1000125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81522" y="488623"/>
            <a:ext cx="5398417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About the Author (2 authors)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97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 Key Point w/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8775" y="1803400"/>
            <a:ext cx="6788551" cy="3960791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454096" y="479819"/>
            <a:ext cx="1203767" cy="5284371"/>
          </a:xfrm>
        </p:spPr>
        <p:txBody>
          <a:bodyPr/>
          <a:lstStyle>
            <a:lvl1pPr>
              <a:spcBef>
                <a:spcPts val="956"/>
              </a:spcBef>
              <a:defRPr sz="1181">
                <a:solidFill>
                  <a:srgbClr val="589278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  <p:pic>
        <p:nvPicPr>
          <p:cNvPr id="14" name="Picture 13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6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81522" y="488623"/>
            <a:ext cx="5398417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This is a 1-column key point text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3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 Key Point, No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7519" y="477520"/>
            <a:ext cx="6786881" cy="5262879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A basic 1-column key point slide with no title. 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9" name="Picture 8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1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454096" y="479819"/>
            <a:ext cx="1203767" cy="5284371"/>
          </a:xfrm>
        </p:spPr>
        <p:txBody>
          <a:bodyPr/>
          <a:lstStyle>
            <a:lvl1pPr>
              <a:spcBef>
                <a:spcPts val="956"/>
              </a:spcBef>
              <a:defRPr sz="1181">
                <a:solidFill>
                  <a:srgbClr val="589278"/>
                </a:solidFill>
              </a:defRPr>
            </a:lvl1pPr>
          </a:lstStyle>
          <a:p>
            <a:pPr lvl="0"/>
            <a:r>
              <a:rPr lang="en-CA" dirty="0"/>
              <a:t>An optional annotation or extra information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6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Key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2-column key point slide</a:t>
            </a:r>
            <a:endParaRPr lang="en-US" dirty="0"/>
          </a:p>
        </p:txBody>
      </p:sp>
      <p:pic>
        <p:nvPicPr>
          <p:cNvPr id="10" name="Picture 9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1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4" y="1803401"/>
            <a:ext cx="4022199" cy="3949218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666703" y="1803402"/>
            <a:ext cx="4013375" cy="3949216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61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Key Point w/Sub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4" y="2336801"/>
            <a:ext cx="4022199" cy="341581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666703" y="2336798"/>
            <a:ext cx="4013375" cy="3415819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4" y="1803799"/>
            <a:ext cx="4022199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4666703" y="1803799"/>
            <a:ext cx="4013375" cy="533003"/>
          </a:xfrm>
        </p:spPr>
        <p:txBody>
          <a:bodyPr/>
          <a:lstStyle>
            <a:lvl1pPr>
              <a:defRPr b="1">
                <a:solidFill>
                  <a:srgbClr val="599A83"/>
                </a:solidFill>
              </a:defRPr>
            </a:lvl1pPr>
          </a:lstStyle>
          <a:p>
            <a:pPr lvl="0"/>
            <a:r>
              <a:rPr lang="en-CA" dirty="0"/>
              <a:t>Subtitle</a:t>
            </a:r>
          </a:p>
        </p:txBody>
      </p:sp>
      <p:pic>
        <p:nvPicPr>
          <p:cNvPr id="20" name="Picture 19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21" name="Slide Number Placeholder 8"/>
          <p:cNvSpPr>
            <a:spLocks noGrp="1"/>
          </p:cNvSpPr>
          <p:nvPr>
            <p:ph type="sldNum" sz="quarter" idx="20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basic 2-column key point slide with subtitles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2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Key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7679" y="1803401"/>
            <a:ext cx="2582904" cy="3949218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79416" y="1803401"/>
            <a:ext cx="2582904" cy="3949218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/>
            </a:lvl4pPr>
          </a:lstStyle>
          <a:p>
            <a:pPr lvl="0"/>
            <a:r>
              <a:rPr lang="en-CA" dirty="0"/>
              <a:t>Click to edit content.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97113" y="1803400"/>
            <a:ext cx="2582965" cy="3949217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3pPr marL="1136134" indent="-257101">
              <a:buFont typeface="Arial"/>
              <a:buChar char="•"/>
              <a:defRPr/>
            </a:lvl3pPr>
            <a:lvl4pPr>
              <a:spcBef>
                <a:spcPts val="621"/>
              </a:spcBef>
              <a:defRPr>
                <a:solidFill>
                  <a:srgbClr val="599A83"/>
                </a:solidFill>
              </a:defRPr>
            </a:lvl4pPr>
          </a:lstStyle>
          <a:p>
            <a:pPr lvl="0"/>
            <a:r>
              <a:rPr lang="en-CA" dirty="0"/>
              <a:t>Click to </a:t>
            </a:r>
            <a:r>
              <a:rPr lang="en-CA" dirty="0" err="1"/>
              <a:t>editcontent</a:t>
            </a:r>
            <a:r>
              <a:rPr lang="en-CA" dirty="0"/>
              <a:t>. Keep in minimal on key point slides. Bullets are available for hierarchy.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18" name="Picture 17" descr="green-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093"/>
            <a:ext cx="9143107" cy="489817"/>
          </a:xfrm>
          <a:prstGeom prst="rect">
            <a:avLst/>
          </a:prstGeom>
        </p:spPr>
      </p:pic>
      <p:sp>
        <p:nvSpPr>
          <p:cNvPr id="19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127415" y="6445769"/>
            <a:ext cx="341360" cy="32229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EF3F5F5-7776-394F-A41F-3BAFC9CC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ac-ico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78" y="6527883"/>
            <a:ext cx="237600" cy="1728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487679" y="484836"/>
            <a:ext cx="5374641" cy="1001980"/>
          </a:xfrm>
        </p:spPr>
        <p:txBody>
          <a:bodyPr anchor="t">
            <a:noAutofit/>
          </a:bodyPr>
          <a:lstStyle>
            <a:lvl1pPr>
              <a:defRPr sz="2700" b="1" baseline="0">
                <a:solidFill>
                  <a:srgbClr val="00673E"/>
                </a:solidFill>
              </a:defRPr>
            </a:lvl1pPr>
          </a:lstStyle>
          <a:p>
            <a:r>
              <a:rPr lang="en-CA" dirty="0"/>
              <a:t>This is a 3-column key point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2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499891"/>
            <a:ext cx="8229600" cy="11003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3903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First level</a:t>
            </a:r>
          </a:p>
          <a:p>
            <a:pPr lvl="2"/>
            <a:r>
              <a:rPr lang="en-CA" dirty="0"/>
              <a:t>Second level</a:t>
            </a:r>
          </a:p>
          <a:p>
            <a:pPr lvl="0"/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3" y="6356353"/>
            <a:ext cx="663789" cy="3651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81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4084-422A-4246-8522-ECCBA4948A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8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9" r:id="rId3"/>
    <p:sldLayoutId id="2147483686" r:id="rId4"/>
    <p:sldLayoutId id="2147483650" r:id="rId5"/>
    <p:sldLayoutId id="2147483693" r:id="rId6"/>
    <p:sldLayoutId id="2147483685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4" r:id="rId14"/>
    <p:sldLayoutId id="2147483695" r:id="rId15"/>
    <p:sldLayoutId id="2147483696" r:id="rId16"/>
    <p:sldLayoutId id="2147483697" r:id="rId17"/>
    <p:sldLayoutId id="2147483677" r:id="rId18"/>
    <p:sldLayoutId id="2147483698" r:id="rId19"/>
    <p:sldLayoutId id="2147483699" r:id="rId20"/>
    <p:sldLayoutId id="2147483682" r:id="rId21"/>
    <p:sldLayoutId id="2147483654" r:id="rId22"/>
    <p:sldLayoutId id="2147483662" r:id="rId23"/>
    <p:sldLayoutId id="2147483683" r:id="rId24"/>
    <p:sldLayoutId id="2147483684" r:id="rId25"/>
    <p:sldLayoutId id="2147483664" r:id="rId26"/>
    <p:sldLayoutId id="2147483700" r:id="rId27"/>
    <p:sldLayoutId id="2147483701" r:id="rId28"/>
    <p:sldLayoutId id="2147483657" r:id="rId29"/>
    <p:sldLayoutId id="2147483674" r:id="rId30"/>
    <p:sldLayoutId id="2147483675" r:id="rId31"/>
    <p:sldLayoutId id="2147483681" r:id="rId32"/>
    <p:sldLayoutId id="2147483667" r:id="rId33"/>
    <p:sldLayoutId id="2147483680" r:id="rId34"/>
    <p:sldLayoutId id="2147483702" r:id="rId35"/>
    <p:sldLayoutId id="2147483703" r:id="rId36"/>
  </p:sldLayoutIdLst>
  <p:hf hdr="0" ftr="0" dt="0"/>
  <p:txStyles>
    <p:titleStyle>
      <a:lvl1pPr algn="l" defTabSz="439516" rtl="0" eaLnBrk="1" latinLnBrk="0" hangingPunct="1">
        <a:lnSpc>
          <a:spcPct val="80000"/>
        </a:lnSpc>
        <a:spcBef>
          <a:spcPct val="0"/>
        </a:spcBef>
        <a:buNone/>
        <a:defRPr sz="4049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439516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FontTx/>
        <a:buNone/>
        <a:defRPr sz="1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14213" indent="-274699" algn="l" defTabSz="439516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75000"/>
        <a:buFont typeface="Arial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36134" indent="-257101" algn="l" defTabSz="439516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60000"/>
        <a:buFont typeface="Wingdings" charset="2"/>
        <a:buChar char="§"/>
        <a:defRPr sz="1800" kern="1200" baseline="0">
          <a:solidFill>
            <a:schemeClr val="accent5"/>
          </a:solidFill>
          <a:latin typeface="+mn-lt"/>
          <a:ea typeface="+mn-ea"/>
          <a:cs typeface="+mn-cs"/>
        </a:defRPr>
      </a:lvl3pPr>
      <a:lvl4pPr marL="1538307" indent="-219758" algn="l" defTabSz="439516" rtl="0" eaLnBrk="1" latinLnBrk="0" hangingPunct="1">
        <a:lnSpc>
          <a:spcPct val="120000"/>
        </a:lnSpc>
        <a:spcBef>
          <a:spcPct val="20000"/>
        </a:spcBef>
        <a:buClr>
          <a:schemeClr val="accent2"/>
        </a:buClr>
        <a:buSzPct val="90000"/>
        <a:buFont typeface="Arial"/>
        <a:buChar char="–"/>
        <a:defRPr sz="1181" kern="1200">
          <a:solidFill>
            <a:schemeClr val="accent4"/>
          </a:solidFill>
          <a:latin typeface="+mn-lt"/>
          <a:ea typeface="+mn-ea"/>
          <a:cs typeface="+mn-cs"/>
        </a:defRPr>
      </a:lvl4pPr>
      <a:lvl5pPr marL="1977821" indent="-219758" algn="l" defTabSz="439516" rtl="0" eaLnBrk="1" latinLnBrk="0" hangingPunct="1">
        <a:spcBef>
          <a:spcPct val="20000"/>
        </a:spcBef>
        <a:buFont typeface="Arial"/>
        <a:buChar char="»"/>
        <a:defRPr sz="1912" kern="1200">
          <a:solidFill>
            <a:schemeClr val="accent5"/>
          </a:solidFill>
          <a:latin typeface="+mn-lt"/>
          <a:ea typeface="+mn-ea"/>
          <a:cs typeface="+mn-cs"/>
        </a:defRPr>
      </a:lvl5pPr>
      <a:lvl6pPr marL="2417339" indent="-219758" algn="l" defTabSz="439516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2856854" indent="-219758" algn="l" defTabSz="439516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296371" indent="-219758" algn="l" defTabSz="439516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3735887" indent="-219758" algn="l" defTabSz="439516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1pPr>
      <a:lvl2pPr marL="439516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2pPr>
      <a:lvl3pPr marL="879032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3pPr>
      <a:lvl4pPr marL="1318547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4pPr>
      <a:lvl5pPr marL="1758064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5pPr>
      <a:lvl6pPr marL="2197581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6pPr>
      <a:lvl7pPr marL="2637097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7pPr>
      <a:lvl8pPr marL="3076614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8pPr>
      <a:lvl9pPr marL="3516128" algn="l" defTabSz="439516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5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emf"/><Relationship Id="rId11" Type="http://schemas.openxmlformats.org/officeDocument/2006/relationships/image" Target="../media/image28.emf"/><Relationship Id="rId5" Type="http://schemas.openxmlformats.org/officeDocument/2006/relationships/image" Target="../media/image13.png"/><Relationship Id="rId10" Type="http://schemas.openxmlformats.org/officeDocument/2006/relationships/image" Target="../media/image27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9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9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1860" y="2066293"/>
            <a:ext cx="7059880" cy="147059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4400" dirty="0"/>
              <a:t>Dental Lab Renovations</a:t>
            </a:r>
            <a:br>
              <a:rPr lang="en-US" sz="4400" dirty="0"/>
            </a:br>
            <a:r>
              <a:rPr lang="en-US" sz="4400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253310"/>
            <a:ext cx="7181556" cy="1579353"/>
          </a:xfrm>
        </p:spPr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0C10D9-DD99-4A17-852C-09D810BF77D5}"/>
              </a:ext>
            </a:extLst>
          </p:cNvPr>
          <p:cNvSpPr txBox="1">
            <a:spLocks/>
          </p:cNvSpPr>
          <p:nvPr/>
        </p:nvSpPr>
        <p:spPr>
          <a:xfrm>
            <a:off x="1001860" y="4183886"/>
            <a:ext cx="8231946" cy="9431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 dirty="0"/>
              <a:t>June 14, 2021</a:t>
            </a:r>
          </a:p>
        </p:txBody>
      </p:sp>
      <p:pic>
        <p:nvPicPr>
          <p:cNvPr id="8" name="Picture 7" descr="A picture containing text, ceiling&#10;&#10;Description automatically generated">
            <a:extLst>
              <a:ext uri="{FF2B5EF4-FFF2-40B4-BE49-F238E27FC236}">
                <a16:creationId xmlns:a16="http://schemas.microsoft.com/office/drawing/2014/main" id="{AF02DF10-581B-4929-BB93-0A2CBF69B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" y="3709"/>
            <a:ext cx="5829300" cy="1600919"/>
          </a:xfrm>
          <a:prstGeom prst="rect">
            <a:avLst/>
          </a:prstGeom>
        </p:spPr>
      </p:pic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773411E7-03CB-40AA-9E8B-DCEC9A674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546" y="61526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4. Options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5"/>
            </a:pPr>
            <a:r>
              <a:rPr lang="en-US" sz="2000" dirty="0">
                <a:solidFill>
                  <a:srgbClr val="00673E"/>
                </a:solidFill>
              </a:rPr>
              <a:t>Canus Plastic Sidewalls with Plastic Doors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Conventional and well understood from design perspective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Moderately priced with intermediate delivery times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Options for different materials in aluminum frames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6"/>
            </a:pPr>
            <a:r>
              <a:rPr lang="en-US" sz="2000" dirty="0">
                <a:solidFill>
                  <a:srgbClr val="00673E"/>
                </a:solidFill>
              </a:rPr>
              <a:t>Wood Frame &amp; Glass Assembly (Selected)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Painted wood with tempered glass inserts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Readily available and constructable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Met schedule and budget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Proposed by construction manager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00CEC-014C-476B-91B0-3A1CB94E4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13" y="4062844"/>
            <a:ext cx="3178613" cy="2138606"/>
          </a:xfrm>
          <a:prstGeom prst="rect">
            <a:avLst/>
          </a:prstGeom>
        </p:spPr>
      </p:pic>
      <p:pic>
        <p:nvPicPr>
          <p:cNvPr id="10" name="Picture 9" descr="A close-up of a server&#10;&#10;Description automatically generated with low confidence">
            <a:extLst>
              <a:ext uri="{FF2B5EF4-FFF2-40B4-BE49-F238E27FC236}">
                <a16:creationId xmlns:a16="http://schemas.microsoft.com/office/drawing/2014/main" id="{378B1DAE-4E24-47C9-B6BE-989F1B285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81110" y="2467256"/>
            <a:ext cx="3811772" cy="2858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8CD328-17C7-424A-8580-7346FE63ECCF}"/>
              </a:ext>
            </a:extLst>
          </p:cNvPr>
          <p:cNvSpPr txBox="1"/>
          <p:nvPr/>
        </p:nvSpPr>
        <p:spPr>
          <a:xfrm>
            <a:off x="585313" y="4062844"/>
            <a:ext cx="909223" cy="392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Canus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4D3E9-76CF-4810-884B-7C92E75AE257}"/>
              </a:ext>
            </a:extLst>
          </p:cNvPr>
          <p:cNvSpPr txBox="1"/>
          <p:nvPr/>
        </p:nvSpPr>
        <p:spPr>
          <a:xfrm>
            <a:off x="6157581" y="1990784"/>
            <a:ext cx="1626023" cy="392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Wood Frame</a:t>
            </a:r>
          </a:p>
        </p:txBody>
      </p:sp>
      <p:pic>
        <p:nvPicPr>
          <p:cNvPr id="2" name="0ptions 3">
            <a:hlinkClick r:id="" action="ppaction://media"/>
            <a:extLst>
              <a:ext uri="{FF2B5EF4-FFF2-40B4-BE49-F238E27FC236}">
                <a16:creationId xmlns:a16="http://schemas.microsoft.com/office/drawing/2014/main" id="{F051CFBD-4B4F-49D7-998B-553174F2A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255" y="5998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4964285" cy="38213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00673E"/>
                </a:solidFill>
              </a:rPr>
              <a:t>Collaborative with Construction Manager (CCDC-5B)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00673E"/>
                </a:solidFill>
              </a:rPr>
              <a:t>Phased </a:t>
            </a:r>
            <a:r>
              <a:rPr lang="en-US" sz="1800" dirty="0">
                <a:solidFill>
                  <a:srgbClr val="00673E"/>
                </a:solidFill>
              </a:rPr>
              <a:t>with clinic operations*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00673E"/>
                </a:solidFill>
              </a:rPr>
              <a:t>Local fabrication of partitions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00673E"/>
                </a:solidFill>
              </a:rPr>
              <a:t>Easily customized to existing partitions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00673E"/>
                </a:solidFill>
              </a:rPr>
              <a:t>Modification to HVAC systems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00673E"/>
                </a:solidFill>
              </a:rPr>
              <a:t>Modification to lighting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00673E"/>
                </a:solidFill>
              </a:rPr>
              <a:t>Individual air purification units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5. Construction Delivery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11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pic>
        <p:nvPicPr>
          <p:cNvPr id="6" name="Picture 5" descr="A picture containing indoor, ceiling, wall&#10;&#10;Description automatically generated">
            <a:extLst>
              <a:ext uri="{FF2B5EF4-FFF2-40B4-BE49-F238E27FC236}">
                <a16:creationId xmlns:a16="http://schemas.microsoft.com/office/drawing/2014/main" id="{AF0AE96E-138D-4877-BEF7-EA241E478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410" y="3719479"/>
            <a:ext cx="2682122" cy="2018202"/>
          </a:xfrm>
          <a:prstGeom prst="rect">
            <a:avLst/>
          </a:prstGeom>
        </p:spPr>
      </p:pic>
      <p:pic>
        <p:nvPicPr>
          <p:cNvPr id="2" name="Construction">
            <a:hlinkClick r:id="" action="ppaction://media"/>
            <a:extLst>
              <a:ext uri="{FF2B5EF4-FFF2-40B4-BE49-F238E27FC236}">
                <a16:creationId xmlns:a16="http://schemas.microsoft.com/office/drawing/2014/main" id="{18723BA9-38DF-4D7B-83C6-A8C79B035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313" y="5984505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0548" y="869011"/>
            <a:ext cx="3143725" cy="2357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1817" y="3360205"/>
            <a:ext cx="3182456" cy="23868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703" y="3719479"/>
            <a:ext cx="2703423" cy="20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6. Completed Renovations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12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4" name="Picture 3" descr="A picture containing indoor, wall, bathroom&#10;&#10;Description automatically generated">
            <a:extLst>
              <a:ext uri="{FF2B5EF4-FFF2-40B4-BE49-F238E27FC236}">
                <a16:creationId xmlns:a16="http://schemas.microsoft.com/office/drawing/2014/main" id="{15901484-D176-4264-B8E3-6F591F567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2004" y="1690900"/>
            <a:ext cx="5000187" cy="3750140"/>
          </a:xfrm>
          <a:prstGeom prst="rect">
            <a:avLst/>
          </a:prstGeom>
        </p:spPr>
      </p:pic>
      <p:pic>
        <p:nvPicPr>
          <p:cNvPr id="11" name="Picture 10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63CE59F3-5D4A-4AE4-902D-C8C2782B5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9208"/>
          <a:stretch/>
        </p:blipFill>
        <p:spPr>
          <a:xfrm>
            <a:off x="4540532" y="1065876"/>
            <a:ext cx="4124499" cy="1880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53C876-D286-4D2F-953D-A6396C8524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108" y="2962931"/>
            <a:ext cx="4133446" cy="3103133"/>
          </a:xfrm>
          <a:prstGeom prst="rect">
            <a:avLst/>
          </a:prstGeom>
        </p:spPr>
      </p:pic>
      <p:pic>
        <p:nvPicPr>
          <p:cNvPr id="2" name="Completed Renovations">
            <a:hlinkClick r:id="" action="ppaction://media"/>
            <a:extLst>
              <a:ext uri="{FF2B5EF4-FFF2-40B4-BE49-F238E27FC236}">
                <a16:creationId xmlns:a16="http://schemas.microsoft.com/office/drawing/2014/main" id="{D9F72DB7-613E-4025-A8D5-974924DBA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808" y="6066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285B2B09-D2E1-4B01-B51B-25B576947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" y="976358"/>
            <a:ext cx="9133440" cy="58271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7. Project Schedule (Original)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ED276B-93F2-47FD-A043-CE3EFA314497}"/>
              </a:ext>
            </a:extLst>
          </p:cNvPr>
          <p:cNvSpPr txBox="1"/>
          <p:nvPr/>
        </p:nvSpPr>
        <p:spPr>
          <a:xfrm>
            <a:off x="957338" y="4865979"/>
            <a:ext cx="7373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Feasibility Study			</a:t>
            </a:r>
            <a:r>
              <a:rPr lang="en-US" sz="2000" dirty="0" smtClean="0"/>
              <a:t>			1 </a:t>
            </a:r>
            <a:r>
              <a:rPr lang="en-US" sz="2000" dirty="0"/>
              <a:t>week</a:t>
            </a:r>
          </a:p>
          <a:p>
            <a:r>
              <a:rPr lang="en-US" sz="2000" dirty="0" smtClean="0"/>
              <a:t>Design, Permits</a:t>
            </a:r>
            <a:r>
              <a:rPr lang="en-US" sz="2000" dirty="0"/>
              <a:t> </a:t>
            </a:r>
            <a:r>
              <a:rPr lang="en-US" sz="2000" dirty="0" smtClean="0"/>
              <a:t>&amp; </a:t>
            </a:r>
            <a:r>
              <a:rPr lang="en-US" sz="2000" dirty="0" smtClean="0"/>
              <a:t>CM Procurement</a:t>
            </a:r>
            <a:r>
              <a:rPr lang="en-US" sz="2000" dirty="0"/>
              <a:t>	</a:t>
            </a:r>
            <a:r>
              <a:rPr lang="en-US" sz="2000" dirty="0" smtClean="0"/>
              <a:t>3 </a:t>
            </a:r>
            <a:r>
              <a:rPr lang="en-US" sz="2000" dirty="0"/>
              <a:t>weeks</a:t>
            </a:r>
          </a:p>
          <a:p>
            <a:r>
              <a:rPr lang="en-US" sz="2000" dirty="0"/>
              <a:t>Construction				</a:t>
            </a:r>
            <a:r>
              <a:rPr lang="en-US" sz="2000" dirty="0" smtClean="0"/>
              <a:t>			4 </a:t>
            </a:r>
            <a:r>
              <a:rPr lang="en-US" sz="2000" dirty="0"/>
              <a:t>weeks</a:t>
            </a:r>
            <a:r>
              <a:rPr lang="en-US" dirty="0"/>
              <a:t>			</a:t>
            </a:r>
          </a:p>
        </p:txBody>
      </p:sp>
      <p:pic>
        <p:nvPicPr>
          <p:cNvPr id="2" name="Schedule">
            <a:hlinkClick r:id="" action="ppaction://media"/>
            <a:extLst>
              <a:ext uri="{FF2B5EF4-FFF2-40B4-BE49-F238E27FC236}">
                <a16:creationId xmlns:a16="http://schemas.microsoft.com/office/drawing/2014/main" id="{DF594B77-CF55-4F50-9972-47E8354A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537" y="5881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8. Project Budget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32A79F6-E7C5-433F-9C58-AED7A0B8A958}"/>
              </a:ext>
            </a:extLst>
          </p:cNvPr>
          <p:cNvSpPr txBox="1">
            <a:spLocks/>
          </p:cNvSpPr>
          <p:nvPr/>
        </p:nvSpPr>
        <p:spPr>
          <a:xfrm>
            <a:off x="765420" y="12078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673E"/>
                </a:solidFill>
              </a:rPr>
              <a:t>Soft Costs 						$   45,850</a:t>
            </a:r>
          </a:p>
          <a:p>
            <a:pPr marL="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673E"/>
                </a:solidFill>
              </a:rPr>
              <a:t>Construction 						$ 165,345</a:t>
            </a:r>
          </a:p>
          <a:p>
            <a:pPr marL="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673E"/>
                </a:solidFill>
              </a:rPr>
              <a:t>HVAC &amp; Controller Upgrade		$   73,421</a:t>
            </a:r>
          </a:p>
          <a:p>
            <a:pPr marL="228600"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rgbClr val="00673E"/>
              </a:solidFill>
            </a:endParaRPr>
          </a:p>
          <a:p>
            <a:pPr marL="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673E"/>
                </a:solidFill>
              </a:rPr>
              <a:t>JADE Air Handling Units (8)		$   14,660</a:t>
            </a:r>
          </a:p>
          <a:p>
            <a:pPr marL="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673E"/>
                </a:solidFill>
              </a:rPr>
              <a:t>Annual Maintenance (per unit)	$        100</a:t>
            </a:r>
          </a:p>
          <a:p>
            <a:pPr marL="228600"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2" name="Budget">
            <a:hlinkClick r:id="" action="ppaction://media"/>
            <a:extLst>
              <a:ext uri="{FF2B5EF4-FFF2-40B4-BE49-F238E27FC236}">
                <a16:creationId xmlns:a16="http://schemas.microsoft.com/office/drawing/2014/main" id="{C1F15C68-53E7-45E3-AC09-1E59D9AB5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424" y="5780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0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9. Lessons Learned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Involve everyone to understand requirements – needs &amp; wants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Remain flexible to potential solutions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Construction management approach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Include trades in solution development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Enhance existing base building systems, deferred maintenance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Include adequate contingencies – cost and schedule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Designate individual to oversee project delivery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en-US" sz="16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2" name="Lessons">
            <a:hlinkClick r:id="" action="ppaction://media"/>
            <a:extLst>
              <a:ext uri="{FF2B5EF4-FFF2-40B4-BE49-F238E27FC236}">
                <a16:creationId xmlns:a16="http://schemas.microsoft.com/office/drawing/2014/main" id="{4996F359-4218-4594-9EBB-38A90C81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020" y="59107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06207" y="1408636"/>
            <a:ext cx="2432593" cy="301731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673E"/>
                </a:solidFill>
              </a:rPr>
              <a:t>Thank You</a:t>
            </a:r>
            <a:br>
              <a:rPr lang="en-US" sz="2800" b="1" dirty="0" smtClean="0">
                <a:solidFill>
                  <a:srgbClr val="00673E"/>
                </a:solidFill>
              </a:rPr>
            </a:br>
            <a:r>
              <a:rPr lang="en-US" sz="2800" b="1" dirty="0" smtClean="0">
                <a:solidFill>
                  <a:srgbClr val="00673E"/>
                </a:solidFill>
              </a:rPr>
              <a:t/>
            </a:r>
            <a:br>
              <a:rPr lang="en-US" sz="2800" b="1" dirty="0" smtClean="0">
                <a:solidFill>
                  <a:srgbClr val="00673E"/>
                </a:solidFill>
              </a:rPr>
            </a:br>
            <a:r>
              <a:rPr lang="en-US" sz="2800" b="1" dirty="0" smtClean="0">
                <a:solidFill>
                  <a:srgbClr val="00673E"/>
                </a:solidFill>
              </a:rPr>
              <a:t>Questions?</a:t>
            </a:r>
            <a:endParaRPr lang="en-US" sz="2800" b="1" dirty="0">
              <a:solidFill>
                <a:srgbClr val="00673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16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Contents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Dental Program at Algonquin College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Existing Dental Clinic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Requirements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Options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Construction Delivery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Completed Renovations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Project Schedule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Budget &amp; Final Cost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Lessons Learned</a:t>
            </a:r>
            <a:endParaRPr lang="en-US" sz="16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B4317E-937C-4305-9EF0-FA8528704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444" y="550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1. Dental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Three-year Dental Hygiene Ontario College Advanced Diploma Program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Accredited by the Commission on Dental Accreditation of Canada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Allows Registration with College of Dental Hygienists of Ontario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Theory and hands-on components of curriculum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Provision of preventative services at Algonquin College on-campus dental clinic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Supervised by Registered Dental Hygienists and Dentists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en-US" sz="20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7BABAA-AFA2-426D-ABEF-091F5D87B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915" y="550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E58AF6-1DDA-45F8-90FD-C21CE78FE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1" y="3324113"/>
            <a:ext cx="4095750" cy="30762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2. Existing Dental Clinic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Large common area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Individual treatment spaces (32)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Current equipment &amp; technology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Shared HVAC system &amp; lighting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Narrow corridors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High utilization by program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High demand for services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8B3DA0-8ABD-45BE-A9AA-795EEDA89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694" y="-16329"/>
            <a:ext cx="4153306" cy="3111987"/>
          </a:xfrm>
          <a:prstGeom prst="rect">
            <a:avLst/>
          </a:prstGeom>
        </p:spPr>
      </p:pic>
      <p:pic>
        <p:nvPicPr>
          <p:cNvPr id="4" name="Existing Dental Clinic">
            <a:hlinkClick r:id="" action="ppaction://media"/>
            <a:extLst>
              <a:ext uri="{FF2B5EF4-FFF2-40B4-BE49-F238E27FC236}">
                <a16:creationId xmlns:a16="http://schemas.microsoft.com/office/drawing/2014/main" id="{82CCECC0-C52E-43CC-80FE-A4FBD1A3F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113" y="55604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2. Existing Dental Clinic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01E6B484-C21E-4EC0-8483-D567E44E52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85300"/>
            <a:ext cx="9154560" cy="489304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EF6359-ACA2-4E48-B14D-FBA8E99E3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170" y="58783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2. Existing Dental Clinic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B45EF303-E159-46F8-BA48-4B8E88857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4" y="1000989"/>
            <a:ext cx="9144000" cy="4872350"/>
          </a:xfrm>
          <a:prstGeom prst="rect">
            <a:avLst/>
          </a:prstGeom>
        </p:spPr>
      </p:pic>
      <p:pic>
        <p:nvPicPr>
          <p:cNvPr id="2" name="Floor Plan New">
            <a:hlinkClick r:id="" action="ppaction://media"/>
            <a:extLst>
              <a:ext uri="{FF2B5EF4-FFF2-40B4-BE49-F238E27FC236}">
                <a16:creationId xmlns:a16="http://schemas.microsoft.com/office/drawing/2014/main" id="{865AF066-3156-406B-A742-006812A5E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156" y="5932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3.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Needed for program continuity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Meet COVID-19 health guidelines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Individual / separated treatment spaces (8)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Separate air handling / filtration (9ACH enclosed vs 6ACH open)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Easily sanitized spaces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Mid-term solution (2 years)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Limit impact of construction on adjacent spaces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Budget constraints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Schedule constraints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en-US" sz="20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2" name="Requirements">
            <a:hlinkClick r:id="" action="ppaction://media"/>
            <a:extLst>
              <a:ext uri="{FF2B5EF4-FFF2-40B4-BE49-F238E27FC236}">
                <a16:creationId xmlns:a16="http://schemas.microsoft.com/office/drawing/2014/main" id="{98591C6F-FB51-4F77-AD51-3214F038D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020" y="56273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4. Options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ZipWall (Plastic sheet) with Magnetic Strip Doors</a:t>
            </a:r>
          </a:p>
          <a:p>
            <a:pPr marL="9144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Relatively quick and least expensive</a:t>
            </a:r>
          </a:p>
          <a:p>
            <a:pPr marL="9144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Limited durability and difficult to clean</a:t>
            </a:r>
          </a:p>
          <a:p>
            <a:pPr marL="9144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Impact to professional look of Dental Clinic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673E"/>
                </a:solidFill>
              </a:rPr>
              <a:t>Rigid Sidewalls with Magnetic Strip Doors</a:t>
            </a:r>
          </a:p>
          <a:p>
            <a:pPr marL="9144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Some assembly required in aluminum frame</a:t>
            </a:r>
          </a:p>
          <a:p>
            <a:pPr marL="9144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Moderately expensive but available within schedule</a:t>
            </a:r>
          </a:p>
          <a:p>
            <a:pPr marL="9144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Easier surface cleaning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4" name="Picture 3" descr="A person carrying a surfboard&#10;&#10;Description automatically generated with medium confidence">
            <a:extLst>
              <a:ext uri="{FF2B5EF4-FFF2-40B4-BE49-F238E27FC236}">
                <a16:creationId xmlns:a16="http://schemas.microsoft.com/office/drawing/2014/main" id="{A354902F-2135-47CB-AD1F-7E2F00EB2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66" y="3769685"/>
            <a:ext cx="2838450" cy="247650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7FAF4B-25D8-48DC-8C38-7456C7BB7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484" y="937487"/>
            <a:ext cx="1981717" cy="4809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F858DA-0ECD-4770-A367-E64B29906D63}"/>
              </a:ext>
            </a:extLst>
          </p:cNvPr>
          <p:cNvSpPr txBox="1"/>
          <p:nvPr/>
        </p:nvSpPr>
        <p:spPr>
          <a:xfrm>
            <a:off x="1118066" y="3769685"/>
            <a:ext cx="858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ZipWall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06ECDF-1AAF-47F9-9CD8-90A34699E661}"/>
              </a:ext>
            </a:extLst>
          </p:cNvPr>
          <p:cNvSpPr txBox="1"/>
          <p:nvPr/>
        </p:nvSpPr>
        <p:spPr>
          <a:xfrm>
            <a:off x="6874358" y="385024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Rigid Sidewall</a:t>
            </a:r>
          </a:p>
          <a:p>
            <a:r>
              <a:rPr lang="en-US" sz="1600" dirty="0"/>
              <a:t>Materials</a:t>
            </a:r>
          </a:p>
        </p:txBody>
      </p:sp>
      <p:pic>
        <p:nvPicPr>
          <p:cNvPr id="2" name="Options 1">
            <a:hlinkClick r:id="" action="ppaction://media"/>
            <a:extLst>
              <a:ext uri="{FF2B5EF4-FFF2-40B4-BE49-F238E27FC236}">
                <a16:creationId xmlns:a16="http://schemas.microsoft.com/office/drawing/2014/main" id="{14BC4AA4-92B6-4305-9FB1-12EFA0215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622" y="56273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13" y="494236"/>
            <a:ext cx="6289045" cy="5920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73E"/>
                </a:solidFill>
              </a:rPr>
              <a:t>4. Options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8" y="6339371"/>
            <a:ext cx="57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297524F-1255-8D44-BDFB-444B5FA53CDB}" type="slidenum">
              <a:rPr lang="en-US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</a:t>
            </a:fld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 b="16304"/>
          <a:stretch/>
        </p:blipFill>
        <p:spPr>
          <a:xfrm>
            <a:off x="-14134" y="5194583"/>
            <a:ext cx="9168694" cy="1678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14" y="6299510"/>
            <a:ext cx="1837038" cy="38696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E536991-A021-4852-9A37-BC28BF5BB615}"/>
              </a:ext>
            </a:extLst>
          </p:cNvPr>
          <p:cNvSpPr txBox="1">
            <a:spLocks/>
          </p:cNvSpPr>
          <p:nvPr/>
        </p:nvSpPr>
        <p:spPr>
          <a:xfrm>
            <a:off x="613020" y="1055444"/>
            <a:ext cx="7830336" cy="5631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395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49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n-US" sz="2000" dirty="0">
                <a:solidFill>
                  <a:srgbClr val="00673E"/>
                </a:solidFill>
              </a:rPr>
              <a:t>Edge Guard System (Doors &amp; Side Walls)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Aluminum frame, preassembled panels, reusable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Conventional and well understood from design perspective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Available from US but expensive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en-US" sz="2000" dirty="0">
                <a:solidFill>
                  <a:srgbClr val="00673E"/>
                </a:solidFill>
              </a:rPr>
              <a:t>PC350 Partitions (doors &amp; Side Walls)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Conventional and well understood from design perspective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Delivery timelines exceeded schedule</a:t>
            </a:r>
          </a:p>
          <a:p>
            <a:pPr marL="91440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73E"/>
                </a:solidFill>
              </a:rPr>
              <a:t>Expensive for mid-term solution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>
              <a:solidFill>
                <a:srgbClr val="00673E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2800" dirty="0">
              <a:solidFill>
                <a:srgbClr val="00673E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673E"/>
              </a:solidFill>
            </a:endParaRPr>
          </a:p>
          <a:p>
            <a:endParaRPr lang="en-US" sz="2800" dirty="0">
              <a:solidFill>
                <a:srgbClr val="00673E"/>
              </a:solidFill>
            </a:endParaRPr>
          </a:p>
        </p:txBody>
      </p:sp>
      <p:pic>
        <p:nvPicPr>
          <p:cNvPr id="4" name="Picture 3" descr="A picture containing indoor, floor, ceiling, standing&#10;&#10;Description automatically generated">
            <a:extLst>
              <a:ext uri="{FF2B5EF4-FFF2-40B4-BE49-F238E27FC236}">
                <a16:creationId xmlns:a16="http://schemas.microsoft.com/office/drawing/2014/main" id="{7BBC7113-3744-4B96-9FD9-03CDD0C4E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19" y="3823287"/>
            <a:ext cx="3863287" cy="2258537"/>
          </a:xfrm>
          <a:prstGeom prst="rect">
            <a:avLst/>
          </a:prstGeom>
        </p:spPr>
      </p:pic>
      <p:pic>
        <p:nvPicPr>
          <p:cNvPr id="10" name="Picture 9" descr="A picture containing indoor, floor, ceiling, building&#10;&#10;Description automatically generated">
            <a:extLst>
              <a:ext uri="{FF2B5EF4-FFF2-40B4-BE49-F238E27FC236}">
                <a16:creationId xmlns:a16="http://schemas.microsoft.com/office/drawing/2014/main" id="{561E4B1C-8F32-421C-BC57-91A5AFA00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2915" y="3287392"/>
            <a:ext cx="3008148" cy="2746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4706E3-2A1D-46A2-A8D7-3506086B71B4}"/>
              </a:ext>
            </a:extLst>
          </p:cNvPr>
          <p:cNvSpPr txBox="1"/>
          <p:nvPr/>
        </p:nvSpPr>
        <p:spPr>
          <a:xfrm>
            <a:off x="613018" y="3839615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Edge Guard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F03BED-30A5-46AA-8706-4F2CFF106D33}"/>
              </a:ext>
            </a:extLst>
          </p:cNvPr>
          <p:cNvSpPr txBox="1"/>
          <p:nvPr/>
        </p:nvSpPr>
        <p:spPr>
          <a:xfrm>
            <a:off x="5462915" y="328739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PC350</a:t>
            </a:r>
          </a:p>
        </p:txBody>
      </p:sp>
      <p:pic>
        <p:nvPicPr>
          <p:cNvPr id="2" name="Options 2">
            <a:hlinkClick r:id="" action="ppaction://media"/>
            <a:extLst>
              <a:ext uri="{FF2B5EF4-FFF2-40B4-BE49-F238E27FC236}">
                <a16:creationId xmlns:a16="http://schemas.microsoft.com/office/drawing/2014/main" id="{42B3D937-92C7-4CF0-9424-64F8C85DA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622" y="58555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7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lgonquin College Colours">
      <a:dk1>
        <a:srgbClr val="423F3F"/>
      </a:dk1>
      <a:lt1>
        <a:sysClr val="window" lastClr="FFFFFF"/>
      </a:lt1>
      <a:dk2>
        <a:srgbClr val="00673E"/>
      </a:dk2>
      <a:lt2>
        <a:srgbClr val="FFFFFF"/>
      </a:lt2>
      <a:accent1>
        <a:srgbClr val="00673E"/>
      </a:accent1>
      <a:accent2>
        <a:srgbClr val="599A83"/>
      </a:accent2>
      <a:accent3>
        <a:srgbClr val="A6C8BC"/>
      </a:accent3>
      <a:accent4>
        <a:srgbClr val="408A70"/>
      </a:accent4>
      <a:accent5>
        <a:srgbClr val="423F3F"/>
      </a:accent5>
      <a:accent6>
        <a:srgbClr val="B4B2B5"/>
      </a:accent6>
      <a:hlink>
        <a:srgbClr val="43B02A"/>
      </a:hlink>
      <a:folHlink>
        <a:srgbClr val="7AC14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BB17051B364B4DD19A97A81DD30A57FC01007BF2F35A4CD4AF48AFB1CF31C6C352A3" ma:contentTypeVersion="24" ma:contentTypeDescription="The base Content Type for all Project documnents" ma:contentTypeScope="" ma:versionID="175238b7a90daf318a393224d2e556ef">
  <xsd:schema xmlns:xsd="http://www.w3.org/2001/XMLSchema" xmlns:xs="http://www.w3.org/2001/XMLSchema" xmlns:p="http://schemas.microsoft.com/office/2006/metadata/properties" xmlns:ns1="993c925e-a6be-4a06-a0ff-b0eac7ae3032" targetNamespace="http://schemas.microsoft.com/office/2006/metadata/properties" ma:root="true" ma:fieldsID="0357be4a065ee84f221b910fbf534306" ns1:_="">
    <xsd:import namespace="993c925e-a6be-4a06-a0ff-b0eac7ae3032"/>
    <xsd:element name="properties">
      <xsd:complexType>
        <xsd:sequence>
          <xsd:element name="documentManagement">
            <xsd:complexType>
              <xsd:all>
                <xsd:element ref="ns1:ProjectNumber"/>
                <xsd:element ref="ns1:ProjectManager" minOccurs="0"/>
                <xsd:element ref="ns1:Client"/>
                <xsd:element ref="ns1:DocumentDescription"/>
                <xsd:element ref="ns1:LEED"/>
                <xsd:element ref="ns1:DocumentReviewDate" minOccurs="0"/>
                <xsd:element ref="ns1:DocumentReviewer" minOccurs="0"/>
                <xsd:element ref="ns1:TaxCatchAll" minOccurs="0"/>
                <xsd:element ref="ns1:TaxCatchAllLabel" minOccurs="0"/>
                <xsd:element ref="ns1:IndustrySectorTaxHTField0" minOccurs="0"/>
                <xsd:element ref="ns1:ServiceOfferingTaxHTField0" minOccurs="0"/>
                <xsd:element ref="ns1:_dlc_DocId" minOccurs="0"/>
                <xsd:element ref="ns1:_dlc_DocIdUrl" minOccurs="0"/>
                <xsd:element ref="ns1:_dlc_DocIdPersistId" minOccurs="0"/>
                <xsd:element ref="ns1:ac066de432314a1a8e1cb219c01f3b09" minOccurs="0"/>
                <xsd:element ref="ns1:DocumentRegionTaxHTField0" minOccurs="0"/>
                <xsd:element ref="ns1:Offices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c925e-a6be-4a06-a0ff-b0eac7ae3032" elementFormDefault="qualified">
    <xsd:import namespace="http://schemas.microsoft.com/office/2006/documentManagement/types"/>
    <xsd:import namespace="http://schemas.microsoft.com/office/infopath/2007/PartnerControls"/>
    <xsd:element name="ProjectNumber" ma:index="1" ma:displayName="Project Number" ma:description="The Project number for the project" ma:internalName="ProjectNumber" ma:readOnly="false">
      <xsd:simpleType>
        <xsd:restriction base="dms:Text">
          <xsd:maxLength value="12"/>
        </xsd:restriction>
      </xsd:simpleType>
    </xsd:element>
    <xsd:element name="ProjectManager" ma:index="2" nillable="true" ma:displayName="Project Manager" ma:default="84;#MHPM-OTTAWA\lucas.smith" ma:description="The Project Manager for the project" ma:list="UserInfo" ma:SharePointGroup="0" ma:internalName="ProjectManag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lient" ma:index="3" ma:displayName="Client" ma:description="The related client" ma:internalName="Client" ma:readOnly="false">
      <xsd:simpleType>
        <xsd:restriction base="dms:Text">
          <xsd:maxLength value="100"/>
        </xsd:restriction>
      </xsd:simpleType>
    </xsd:element>
    <xsd:element name="DocumentDescription" ma:index="4" ma:displayName="Description" ma:description="The Description for the document" ma:internalName="DocumentDescription" ma:readOnly="false">
      <xsd:simpleType>
        <xsd:restriction base="dms:Text">
          <xsd:maxLength value="255"/>
        </xsd:restriction>
      </xsd:simpleType>
    </xsd:element>
    <xsd:element name="LEED" ma:index="8" ma:displayName="LEED" ma:description="Is LEED" ma:internalName="LEED" ma:readOnly="false">
      <xsd:simpleType>
        <xsd:restriction base="dms:Boolean"/>
      </xsd:simpleType>
    </xsd:element>
    <xsd:element name="DocumentReviewDate" ma:index="9" nillable="true" ma:displayName="Document Review Date" ma:description="Document Review Date" ma:format="DateOnly" ma:internalName="DocumentReviewDate">
      <xsd:simpleType>
        <xsd:restriction base="dms:DateTime"/>
      </xsd:simpleType>
    </xsd:element>
    <xsd:element name="DocumentReviewer" ma:index="10" nillable="true" ma:displayName="Document Reviewer" ma:description="Document Reviewed By" ma:list="UserInfo" ma:internalName="DocumentReview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15" nillable="true" ma:displayName="Taxonomy Catch All Column" ma:hidden="true" ma:list="{ffe1a2af-b55d-49e0-b508-ec751dec040b}" ma:internalName="TaxCatchAll" ma:showField="CatchAllData" ma:web="993c925e-a6be-4a06-a0ff-b0eac7ae3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ffe1a2af-b55d-49e0-b508-ec751dec040b}" ma:internalName="TaxCatchAllLabel" ma:readOnly="true" ma:showField="CatchAllDataLabel" ma:web="993c925e-a6be-4a06-a0ff-b0eac7ae3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dustrySectorTaxHTField0" ma:index="18" nillable="true" ma:taxonomy="true" ma:internalName="IndustrySectorTaxHTField0" ma:taxonomyFieldName="IndustrySector" ma:displayName="Industry Sector" ma:readOnly="false" ma:fieldId="{8f5f4089-81d1-4c11-97ab-13f7a76bd4a8}" ma:sspId="a159c85f-d499-4e8c-98dd-59ec8d431517" ma:termSetId="9d609b64-a2e1-479c-8610-3e9c5a0a02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erviceOfferingTaxHTField0" ma:index="20" nillable="true" ma:taxonomy="true" ma:internalName="ServiceOfferingTaxHTField0" ma:taxonomyFieldName="ServiceOffering" ma:displayName="Service Offering" ma:readOnly="false" ma:fieldId="{fcf4bb17-c330-4724-951f-0027ac4d8508}" ma:sspId="a159c85f-d499-4e8c-98dd-59ec8d431517" ma:termSetId="e71bd2dc-5ed7-4f58-bdcc-ac19b850aa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c066de432314a1a8e1cb219c01f3b09" ma:index="26" nillable="true" ma:taxonomy="true" ma:internalName="ac066de432314a1a8e1cb219c01f3b09" ma:taxonomyFieldName="Document_x0020_Type" ma:displayName="Document Type" ma:default="" ma:fieldId="{ac066de4-3231-4a1a-8e1c-b219c01f3b09}" ma:sspId="a159c85f-d499-4e8c-98dd-59ec8d431517" ma:termSetId="6bcb90d9-5824-4bbb-a4fe-9a9aa7a22125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cumentRegionTaxHTField0" ma:index="27" ma:taxonomy="true" ma:internalName="DocumentRegionTaxHTField0" ma:taxonomyFieldName="DocumentRegion" ma:displayName="Document Business Unit" ma:readOnly="false" ma:default="" ma:fieldId="{60d4fc5d-eaec-47dd-8348-3e10e5fc25d2}" ma:sspId="a159c85f-d499-4e8c-98dd-59ec8d431517" ma:termSetId="358ec1b1-e9ef-4bb8-be46-ab72e40a37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fficesTaxHTField0" ma:index="28" nillable="true" ma:taxonomy="true" ma:internalName="OfficesTaxHTField0" ma:taxonomyFieldName="Offices" ma:displayName="Offices" ma:default="" ma:fieldId="{6947ed2c-1518-4204-9498-ca8113c48cc1}" ma:sspId="a159c85f-d499-4e8c-98dd-59ec8d431517" ma:termSetId="f591f2cb-2e9e-4881-be01-b55133d9ec7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Number xmlns="993c925e-a6be-4a06-a0ff-b0eac7ae3032">820884</ProjectNumber>
    <DocumentReviewer xmlns="993c925e-a6be-4a06-a0ff-b0eac7ae3032">
      <UserInfo>
        <DisplayName/>
        <AccountId xsi:nil="true"/>
        <AccountType/>
      </UserInfo>
    </DocumentReviewer>
    <OfficesTaxHTField0 xmlns="993c925e-a6be-4a06-a0ff-b0eac7ae3032">
      <Terms xmlns="http://schemas.microsoft.com/office/infopath/2007/PartnerControls"/>
    </OfficesTaxHTField0>
    <ServiceOfferingTaxHTField0 xmlns="993c925e-a6be-4a06-a0ff-b0eac7ae3032">
      <Terms xmlns="http://schemas.microsoft.com/office/infopath/2007/PartnerControls"/>
    </ServiceOfferingTaxHTField0>
    <DocumentReviewDate xmlns="993c925e-a6be-4a06-a0ff-b0eac7ae3032" xsi:nil="true"/>
    <TaxCatchAll xmlns="993c925e-a6be-4a06-a0ff-b0eac7ae3032">
      <Value>3</Value>
    </TaxCatchAll>
    <DocumentDescription xmlns="993c925e-a6be-4a06-a0ff-b0eac7ae3032">Steering Committee Presentation 14-Apr-2020</DocumentDescription>
    <Client xmlns="993c925e-a6be-4a06-a0ff-b0eac7ae3032">Algonquin College</Client>
    <ProjectManager xmlns="993c925e-a6be-4a06-a0ff-b0eac7ae3032">
      <UserInfo>
        <DisplayName>Smith, Lucas</DisplayName>
        <AccountId>84</AccountId>
        <AccountType/>
      </UserInfo>
    </ProjectManager>
    <ac066de432314a1a8e1cb219c01f3b09 xmlns="993c925e-a6be-4a06-a0ff-b0eac7ae3032">
      <Terms xmlns="http://schemas.microsoft.com/office/infopath/2007/PartnerControls"/>
    </ac066de432314a1a8e1cb219c01f3b09>
    <DocumentRegionTaxHTField0 xmlns="993c925e-a6be-4a06-a0ff-b0eac7ae30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Eastern Ontario</TermName>
          <TermId xmlns="http://schemas.microsoft.com/office/infopath/2007/PartnerControls">ae2dcd20-c3aa-4593-98dd-b3e8442786ea</TermId>
        </TermInfo>
      </Terms>
    </DocumentRegionTaxHTField0>
    <IndustrySectorTaxHTField0 xmlns="993c925e-a6be-4a06-a0ff-b0eac7ae3032">
      <Terms xmlns="http://schemas.microsoft.com/office/infopath/2007/PartnerControls"/>
    </IndustrySectorTaxHTField0>
    <LEED xmlns="993c925e-a6be-4a06-a0ff-b0eac7ae3032">true</LEED>
    <_dlc_DocId xmlns="993c925e-a6be-4a06-a0ff-b0eac7ae3032">820884-0315</_dlc_DocId>
    <_dlc_DocIdUrl xmlns="993c925e-a6be-4a06-a0ff-b0eac7ae3032">
      <Url>https://sharepoint.mhpm.com/Projects/EasternOntario/820884/_layouts/DocIdRedir.aspx?ID=820884-0315</Url>
      <Description>820884-0315</Description>
    </_dlc_DocIdUrl>
  </documentManagement>
</p:properties>
</file>

<file path=customXml/itemProps1.xml><?xml version="1.0" encoding="utf-8"?>
<ds:datastoreItem xmlns:ds="http://schemas.openxmlformats.org/officeDocument/2006/customXml" ds:itemID="{12075B9B-5165-4619-8498-39948EB85C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3c925e-a6be-4a06-a0ff-b0eac7ae3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92E546-864B-46A5-8785-699E0E9AA2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F15CD4-51EA-43FA-8784-21EE02C482E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131EB56-9F71-409B-B09A-714C77F79EB3}">
  <ds:schemaRefs>
    <ds:schemaRef ds:uri="http://purl.org/dc/elements/1.1/"/>
    <ds:schemaRef ds:uri="http://schemas.microsoft.com/office/2006/metadata/properties"/>
    <ds:schemaRef ds:uri="993c925e-a6be-4a06-a0ff-b0eac7ae303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31469</TotalTime>
  <Words>607</Words>
  <Application>Microsoft Office PowerPoint</Application>
  <PresentationFormat>On-screen Show (4:3)</PresentationFormat>
  <Paragraphs>212</Paragraphs>
  <Slides>16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Dental Lab Renovations Presentation</vt:lpstr>
      <vt:lpstr>Contents</vt:lpstr>
      <vt:lpstr>1. Dental Program</vt:lpstr>
      <vt:lpstr>2. Existing Dental Clinic</vt:lpstr>
      <vt:lpstr>2. Existing Dental Clinic</vt:lpstr>
      <vt:lpstr>2. Existing Dental Clinic</vt:lpstr>
      <vt:lpstr>3. Requirements</vt:lpstr>
      <vt:lpstr>4. Options</vt:lpstr>
      <vt:lpstr>4. Options</vt:lpstr>
      <vt:lpstr>4. Options</vt:lpstr>
      <vt:lpstr>5. Construction Delivery</vt:lpstr>
      <vt:lpstr>6. Completed Renovations</vt:lpstr>
      <vt:lpstr>7. Project Schedule (Original)</vt:lpstr>
      <vt:lpstr>8. Project Budget</vt:lpstr>
      <vt:lpstr>9. Lessons Learned</vt:lpstr>
      <vt:lpstr>Thank You  Questions?</vt:lpstr>
    </vt:vector>
  </TitlesOfParts>
  <Company>Salt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Daniela Chavez Ackermann</dc:creator>
  <cp:lastModifiedBy>Ahmed Waked</cp:lastModifiedBy>
  <cp:revision>1312</cp:revision>
  <cp:lastPrinted>2021-04-16T18:03:12Z</cp:lastPrinted>
  <dcterms:created xsi:type="dcterms:W3CDTF">2016-12-21T16:02:28Z</dcterms:created>
  <dcterms:modified xsi:type="dcterms:W3CDTF">2021-06-11T15:44:35Z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0x010100BB17051B364B4DD19A97A81DD30A57FC01007BF2F35A4CD4AF48AFB1CF31C6C352A3</vt:lpwstr>
  </property>
  <property fmtid="{D5CDD505-2E9C-101B-9397-08002B2CF9AE}" pid="3" name="_dlc_DocIdItemGuid">
    <vt:lpwstr>60b4a68b-e7f1-417e-bcb5-9d124c88534f</vt:lpwstr>
  </property>
  <property fmtid="{D5CDD505-2E9C-101B-9397-08002B2CF9AE}" pid="4" name="DocumentRegion">
    <vt:lpwstr>3;#Eastern Ontario|ae2dcd20-c3aa-4593-98dd-b3e8442786ea</vt:lpwstr>
  </property>
  <property fmtid="{D5CDD505-2E9C-101B-9397-08002B2CF9AE}" pid="5" name="Offices">
    <vt:lpwstr/>
  </property>
  <property fmtid="{D5CDD505-2E9C-101B-9397-08002B2CF9AE}" pid="6" name="Document Type">
    <vt:lpwstr/>
  </property>
  <property fmtid="{D5CDD505-2E9C-101B-9397-08002B2CF9AE}" pid="7" name="IndustrySector">
    <vt:lpwstr/>
  </property>
  <property fmtid="{D5CDD505-2E9C-101B-9397-08002B2CF9AE}" pid="8" name="ServiceOffering">
    <vt:lpwstr/>
  </property>
</Properties>
</file>